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4630400" cy="8229600"/>
  <p:notesSz cx="8229600" cy="14630400"/>
  <p:embeddedFontLst>
    <p:embeddedFont>
      <p:font typeface="Roboto" panose="020F0502020204030204" pitchFamily="2" charset="0"/>
      <p:regular r:id="rId1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610"/>
  </p:normalViewPr>
  <p:slideViewPr>
    <p:cSldViewPr snapToGrid="0" snapToObjects="1">
      <p:cViewPr varScale="1">
        <p:scale>
          <a:sx n="56" d="100"/>
          <a:sy n="56" d="100"/>
        </p:scale>
        <p:origin x="996"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2839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 IoT là viết tắt của “Internet of Things”, tức các thiết bị “thông minh” có khả năng thu thập và chia sẻ dữ liệu.</a:t>
            </a:r>
            <a:br>
              <a:rPr lang="vi-VN" dirty="0"/>
            </a:br>
            <a:r>
              <a:rPr lang="vi-VN" dirty="0"/>
              <a:t>– Ứng dụng trong y tế giúp theo dõi bệnh nhân 24/7, giảm phụ thuộc vào khám trực tiếp.</a:t>
            </a:r>
            <a:br>
              <a:rPr lang="vi-VN" dirty="0"/>
            </a:br>
            <a:r>
              <a:rPr lang="vi-VN" dirty="0"/>
              <a:t>– Với dữ liệu thu thập liên tục, bác sĩ có thêm cơ sở để đưa ra chẩn đoán chính xác và can thiệp kịp thời.</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 Các sensor như đo nhịp tim, huyết áp gắn trực tiếp lên cơ thể hoặc trong phòng bệnh.</a:t>
            </a:r>
            <a:br>
              <a:rPr lang="vi-VN" dirty="0"/>
            </a:br>
            <a:r>
              <a:rPr lang="vi-VN" dirty="0"/>
              <a:t>– Giao thức BLE hay NB-IoT phù hợp cho thiết bị tiêu thụ ít năng lượng, vùng phủ rộng.</a:t>
            </a:r>
            <a:br>
              <a:rPr lang="vi-VN" dirty="0"/>
            </a:br>
            <a:r>
              <a:rPr lang="vi-VN" dirty="0"/>
              <a:t>– Gateway chịu trách nhiệm tiền xử lý (lọc, nén, mã hóa) trước khi gửi lên cloud.</a:t>
            </a:r>
            <a:br>
              <a:rPr lang="vi-VN" dirty="0"/>
            </a:br>
            <a:r>
              <a:rPr lang="vi-VN" dirty="0"/>
              <a:t>– Trên đám mây, dữ liệu được lưu trữ, phân tích với AI/ML, sau đó trả kết quả về app cho bác sĩ và bệnh nhân.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 </a:t>
            </a:r>
            <a:r>
              <a:rPr lang="vi-VN" b="1" dirty="0"/>
              <a:t>Remote Patient Monitoring</a:t>
            </a:r>
            <a:r>
              <a:rPr lang="vi-VN" dirty="0"/>
              <a:t>: Bệnh nhân đeo thiết bị, chỉ số được gửi về trung tâm y tế. Nếu nhịp tim quá cao hoặc huyết áp bất thường, hệ thống tự động cảnh báo.</a:t>
            </a:r>
            <a:br>
              <a:rPr lang="vi-VN" dirty="0"/>
            </a:br>
            <a:r>
              <a:rPr lang="vi-VN" dirty="0"/>
              <a:t>– </a:t>
            </a:r>
            <a:r>
              <a:rPr lang="vi-VN" b="1" dirty="0"/>
              <a:t>Quản lý mãn tính</a:t>
            </a:r>
            <a:r>
              <a:rPr lang="vi-VN" dirty="0"/>
              <a:t>: Ví dụ máy CGM (Continuous Glucose Monitoring) giúp bệnh tiểu đường theo dõi đường huyết real-time, giảm nguy cơ hạ/đột biến đường huyết.</a:t>
            </a:r>
            <a:br>
              <a:rPr lang="vi-VN" dirty="0"/>
            </a:br>
            <a:r>
              <a:rPr lang="vi-VN" dirty="0"/>
              <a:t>– </a:t>
            </a:r>
            <a:r>
              <a:rPr lang="vi-VN" b="1" dirty="0"/>
              <a:t>Predictive Maintenance</a:t>
            </a:r>
            <a:r>
              <a:rPr lang="vi-VN" dirty="0"/>
              <a:t>: Máy siêu âm, máy thở gắn sensor để dự đoán khi nào cần bảo trì, tránh gián đoạn điều trị.</a:t>
            </a:r>
            <a:br>
              <a:rPr lang="vi-VN" dirty="0"/>
            </a:br>
            <a:r>
              <a:rPr lang="vi-VN" dirty="0"/>
              <a:t>– </a:t>
            </a:r>
            <a:r>
              <a:rPr lang="vi-VN" b="1" dirty="0"/>
              <a:t>Tele-medicine</a:t>
            </a:r>
            <a:r>
              <a:rPr lang="vi-VN" dirty="0"/>
              <a:t>: Bác sĩ có thể phẫu thuật robot từ xa, hoặc tư vấn khám chữa qua video call.</a:t>
            </a:r>
            <a:br>
              <a:rPr lang="vi-VN" dirty="0"/>
            </a:br>
            <a:r>
              <a:rPr lang="vi-VN" dirty="0"/>
              <a:t>– </a:t>
            </a:r>
            <a:r>
              <a:rPr lang="vi-VN" b="1" dirty="0"/>
              <a:t>Quản lý kho</a:t>
            </a:r>
            <a:r>
              <a:rPr lang="vi-VN" dirty="0"/>
              <a:t>: RFID kết hợp sensor nhiệt ẩm đảm bảo vaccine luôn ở điều kiện bảo quản an toàn.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 Dữ liệu real-time giảm thời gian chờ xét nghiệm, theo dõi.</a:t>
            </a:r>
            <a:br>
              <a:rPr lang="vi-VN" dirty="0"/>
            </a:br>
            <a:r>
              <a:rPr lang="vi-VN" dirty="0"/>
              <a:t>– Giảm số lần tái nhập viện nhờ cảnh báo sớm.</a:t>
            </a:r>
            <a:br>
              <a:rPr lang="vi-VN" dirty="0"/>
            </a:br>
            <a:r>
              <a:rPr lang="vi-VN" dirty="0"/>
              <a:t>– Bệnh nhân tự theo dõi tại nhà, giảm gánh nặng cho bệnh viện.</a:t>
            </a:r>
            <a:br>
              <a:rPr lang="vi-VN" dirty="0"/>
            </a:br>
            <a:r>
              <a:rPr lang="vi-VN" dirty="0"/>
              <a:t>– AI phân tích khối lượng dữ liệu lớn, đưa ra gợi ý điều trị, hỗ trợ bác sĩ tránh bỏ sót.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 Dữ liệu y tế rất nhạy cảm, yêu cầu mã hóa đầu-cuối và kiểm soát truy cập nghiêm ngặt.</a:t>
            </a:r>
            <a:br>
              <a:rPr lang="vi-VN" dirty="0"/>
            </a:br>
            <a:r>
              <a:rPr lang="vi-VN" dirty="0"/>
              <a:t>– Thiết bị của nhà sản xuất khác nhau, cần tuân thủ các chuẩn chung (HL7, FHIR).</a:t>
            </a:r>
            <a:br>
              <a:rPr lang="vi-VN" dirty="0"/>
            </a:br>
            <a:r>
              <a:rPr lang="vi-VN" dirty="0"/>
              <a:t>– Vùng phủ mạng không đồng đều, mất kết nối có thể làm gián đoạn theo dõi.</a:t>
            </a:r>
            <a:br>
              <a:rPr lang="vi-VN" dirty="0"/>
            </a:br>
            <a:r>
              <a:rPr lang="vi-VN" dirty="0"/>
              <a:t>– Đầu tư ban đầu cho thiết bị, hạ tầng cloud và đào tạo nhân viên khá cao.</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 </a:t>
            </a:r>
            <a:r>
              <a:rPr lang="vi-VN" b="1" dirty="0"/>
              <a:t>IoMT</a:t>
            </a:r>
            <a:r>
              <a:rPr lang="vi-VN" dirty="0"/>
              <a:t> (Internet of Medical Things) sẽ có tiêu chuẩn riêng, đảm bảo bảo mật và tương thích.</a:t>
            </a:r>
            <a:br>
              <a:rPr lang="vi-VN" dirty="0"/>
            </a:br>
            <a:r>
              <a:rPr lang="vi-VN" dirty="0"/>
              <a:t>– </a:t>
            </a:r>
            <a:r>
              <a:rPr lang="vi-VN" b="1" dirty="0"/>
              <a:t>Edge AI</a:t>
            </a:r>
            <a:r>
              <a:rPr lang="vi-VN" dirty="0"/>
              <a:t> giúp xử lý ngay tại thiết bị, giảm độ trễ và phụ thuộc vào băng thông.</a:t>
            </a:r>
            <a:br>
              <a:rPr lang="vi-VN" dirty="0"/>
            </a:br>
            <a:r>
              <a:rPr lang="vi-VN" dirty="0"/>
              <a:t>– Mạng 5G/6G cung cấp băng thông lớn, latency thấp cho phẫu thuật từ xa và ứng dụng VR/AR trong y khoa.</a:t>
            </a:r>
            <a:br>
              <a:rPr lang="vi-VN" dirty="0"/>
            </a:br>
            <a:r>
              <a:rPr lang="vi-VN" dirty="0"/>
              <a:t>– Các mô hình AI sẽ ngày càng chính xác, hỗ trợ cá nhân hoá điều trị dựa trên hồ sơ sức khoẻ của từng bệnh nhân.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b="1" dirty="0"/>
              <a:t>Tele-ICU Bạch Mai</a:t>
            </a:r>
            <a:endParaRPr lang="vi-VN" dirty="0"/>
          </a:p>
          <a:p>
            <a:r>
              <a:rPr lang="vi-VN" dirty="0"/>
              <a:t>Từ tháng 4/2021, Bạch Mai thiết lập Command Center tại A9, kết nối BVĐK tỉnh Yên Bái &amp; BVĐK Hùng Vương (Phú Thọ).</a:t>
            </a:r>
          </a:p>
          <a:p>
            <a:r>
              <a:rPr lang="vi-VN" dirty="0"/>
              <a:t>Dữ liệu nhịp tim, SpO₂, ECG được truyền về real-time, bác sĩ hội chẩn qua video và app nội bộ.</a:t>
            </a:r>
          </a:p>
          <a:p>
            <a:r>
              <a:rPr lang="vi-VN" dirty="0"/>
              <a:t>Kết quả: Giảm đáng kể số ca chuyển tuyến, nhiều bệnh nhân nặng được điều trị kịp thời ngay tại tuyến dưới.</a:t>
            </a:r>
          </a:p>
          <a:p>
            <a:r>
              <a:rPr lang="vi-VN" b="1" dirty="0"/>
              <a:t>FPT.eHospital (SmartHealth)</a:t>
            </a:r>
            <a:endParaRPr lang="vi-VN" dirty="0"/>
          </a:p>
          <a:p>
            <a:r>
              <a:rPr lang="vi-VN" dirty="0"/>
              <a:t>FPT IS cung cấp hệ thống quản lý bệnh viện tích hợp IoT cho gần 100 cơ sở lớn như Chợ Rẫy, Bạch Mai, VinMec.</a:t>
            </a:r>
          </a:p>
          <a:p>
            <a:r>
              <a:rPr lang="vi-VN" dirty="0"/>
              <a:t>Gắn cảm biến đo sinh hiệu trên wearable, dữ liệu tự động cập nhật vào hồ sơ điện tử của bệnh nhân.</a:t>
            </a:r>
          </a:p>
          <a:p>
            <a:r>
              <a:rPr lang="vi-VN" dirty="0"/>
              <a:t>Bác sĩ xem dashboard trực tiếp trên app web/mobile, ra quyết định nhanh hơn và chính xác hơn.</a:t>
            </a:r>
          </a:p>
          <a:p>
            <a:r>
              <a:rPr lang="vi-VN" b="1" dirty="0"/>
              <a:t>Lưu ý khi chia sẻ</a:t>
            </a:r>
            <a:endParaRPr lang="vi-VN" dirty="0"/>
          </a:p>
          <a:p>
            <a:r>
              <a:rPr lang="vi-VN" dirty="0"/>
              <a:t>Nếu trình bày online, có thể bật video demo nhanh giao diện Tele-ICU hoặc FPT.eHospital.</a:t>
            </a:r>
          </a:p>
          <a:p>
            <a:r>
              <a:rPr lang="vi-VN" dirty="0"/>
              <a:t>Nhấn mạnh: đây là minh chứng IoT đã vận hành ổn định, không chỉ thử nghiệm.</a:t>
            </a:r>
          </a:p>
          <a:p>
            <a:endParaRPr lang="en-US" dirty="0"/>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8.jpe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3054429"/>
            <a:ext cx="7556421" cy="1417558"/>
          </a:xfrm>
          <a:prstGeom prst="rect">
            <a:avLst/>
          </a:prstGeom>
          <a:noFill/>
          <a:ln/>
        </p:spPr>
        <p:txBody>
          <a:bodyPr wrap="square" lIns="0" tIns="0" rIns="0" bIns="0" rtlCol="0" anchor="t"/>
          <a:lstStyle/>
          <a:p>
            <a:pPr marL="0" indent="0" algn="l">
              <a:lnSpc>
                <a:spcPts val="5550"/>
              </a:lnSpc>
              <a:buNone/>
            </a:pPr>
            <a:r>
              <a:rPr lang="en-US" sz="4450" dirty="0">
                <a:solidFill>
                  <a:srgbClr val="1B1B27"/>
                </a:solidFill>
                <a:latin typeface="Roboto" panose="020B0604020202020204" charset="0"/>
                <a:ea typeface="Roboto" panose="020B0604020202020204" charset="0"/>
                <a:cs typeface="Raleway" pitchFamily="34" charset="-120"/>
              </a:rPr>
              <a:t>IoT trong Y tế: Kết nối thông minh – Chăm sóc toàn diện</a:t>
            </a:r>
            <a:endParaRPr lang="en-US" sz="4450" dirty="0">
              <a:latin typeface="Roboto" panose="020B0604020202020204" charset="0"/>
              <a:ea typeface="Roboto" panose="020B0604020202020204" charset="0"/>
            </a:endParaRPr>
          </a:p>
        </p:txBody>
      </p:sp>
      <p:sp>
        <p:nvSpPr>
          <p:cNvPr id="4" name="Text 1"/>
          <p:cNvSpPr/>
          <p:nvPr/>
        </p:nvSpPr>
        <p:spPr>
          <a:xfrm>
            <a:off x="6280189" y="6037100"/>
            <a:ext cx="7556421" cy="362903"/>
          </a:xfrm>
          <a:prstGeom prst="rect">
            <a:avLst/>
          </a:prstGeom>
          <a:noFill/>
          <a:ln/>
        </p:spPr>
        <p:txBody>
          <a:bodyPr wrap="none" lIns="0" tIns="0" rIns="0" bIns="0" rtlCol="0" anchor="t"/>
          <a:lstStyle/>
          <a:p>
            <a:pPr marL="0" indent="0" algn="l">
              <a:lnSpc>
                <a:spcPct val="150000"/>
              </a:lnSpc>
              <a:buNone/>
            </a:pPr>
            <a:r>
              <a:rPr lang="en-US" sz="2400" dirty="0">
                <a:latin typeface="Roboto" panose="020B0604020202020204" charset="0"/>
                <a:ea typeface="Roboto" panose="020B0604020202020204" charset="0"/>
              </a:rPr>
              <a:t>Nhóm 6: Nguyễn Văn Hiếu</a:t>
            </a:r>
          </a:p>
          <a:p>
            <a:pPr marL="0" indent="0" algn="l">
              <a:lnSpc>
                <a:spcPct val="150000"/>
              </a:lnSpc>
              <a:buNone/>
            </a:pPr>
            <a:r>
              <a:rPr lang="en-US" sz="2400" dirty="0">
                <a:latin typeface="Roboto" panose="020B0604020202020204" charset="0"/>
                <a:ea typeface="Roboto" panose="020B0604020202020204" charset="0"/>
              </a:rPr>
              <a:t>	    Trần Công Tùng</a:t>
            </a:r>
          </a:p>
          <a:p>
            <a:pPr marL="0" indent="0" algn="l">
              <a:lnSpc>
                <a:spcPct val="150000"/>
              </a:lnSpc>
              <a:buNone/>
            </a:pPr>
            <a:r>
              <a:rPr lang="en-US" sz="2400" dirty="0">
                <a:latin typeface="Roboto" panose="020B0604020202020204" charset="0"/>
                <a:ea typeface="Roboto" panose="020B0604020202020204" charset="0"/>
              </a:rPr>
              <a:t>	    Nguyễn Tiến Dũng</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93790" y="1546265"/>
            <a:ext cx="5670590" cy="708779"/>
          </a:xfrm>
          <a:prstGeom prst="rect">
            <a:avLst/>
          </a:prstGeom>
          <a:noFill/>
          <a:ln/>
        </p:spPr>
        <p:txBody>
          <a:bodyPr wrap="none" lIns="0" tIns="0" rIns="0" bIns="0" rtlCol="0" anchor="t"/>
          <a:lstStyle/>
          <a:p>
            <a:pPr marL="0" indent="0" algn="l">
              <a:lnSpc>
                <a:spcPts val="5550"/>
              </a:lnSpc>
              <a:buNone/>
            </a:pPr>
            <a:r>
              <a:rPr lang="en-US" sz="4450" dirty="0">
                <a:solidFill>
                  <a:srgbClr val="1B1B27"/>
                </a:solidFill>
                <a:latin typeface="Roboto" panose="020B0604020202020204" charset="0"/>
                <a:ea typeface="Roboto" panose="020B0604020202020204" charset="0"/>
                <a:cs typeface="Raleway" pitchFamily="34" charset="-120"/>
              </a:rPr>
              <a:t>Kết Luận &amp; Q&amp;A</a:t>
            </a:r>
            <a:endParaRPr lang="en-US" sz="4450" dirty="0">
              <a:latin typeface="Roboto" panose="020B0604020202020204" charset="0"/>
              <a:ea typeface="Roboto" panose="020B0604020202020204" charset="0"/>
            </a:endParaRPr>
          </a:p>
        </p:txBody>
      </p:sp>
      <p:sp>
        <p:nvSpPr>
          <p:cNvPr id="3" name="Text 1"/>
          <p:cNvSpPr/>
          <p:nvPr/>
        </p:nvSpPr>
        <p:spPr>
          <a:xfrm>
            <a:off x="1133951" y="2963823"/>
            <a:ext cx="12702659" cy="725805"/>
          </a:xfrm>
          <a:prstGeom prst="rect">
            <a:avLst/>
          </a:prstGeom>
          <a:noFill/>
          <a:ln/>
        </p:spPr>
        <p:txBody>
          <a:bodyPr wrap="square" lIns="0" tIns="0" rIns="0" bIns="0" rtlCol="0" anchor="t"/>
          <a:lstStyle/>
          <a:p>
            <a:pPr marL="0" indent="0" algn="l">
              <a:lnSpc>
                <a:spcPts val="2850"/>
              </a:lnSpc>
              <a:buNone/>
            </a:pPr>
            <a:r>
              <a:rPr lang="en-US" sz="1750" dirty="0">
                <a:solidFill>
                  <a:srgbClr val="3C3939"/>
                </a:solidFill>
                <a:latin typeface="Roboto" panose="020B0604020202020204" charset="0"/>
                <a:ea typeface="Roboto" panose="020B0604020202020204" charset="0"/>
                <a:cs typeface="Roboto" pitchFamily="34" charset="-120"/>
              </a:rPr>
              <a:t>IoT trong y tế không chỉ là một xu hướng mà là tương lai của chăm sóc sức khỏe, hướng tới một hệ thống thông minh và toàn diện hơn.</a:t>
            </a:r>
            <a:endParaRPr lang="en-US" sz="1750" dirty="0">
              <a:latin typeface="Roboto" panose="020B0604020202020204" charset="0"/>
              <a:ea typeface="Roboto" panose="020B0604020202020204" charset="0"/>
            </a:endParaRPr>
          </a:p>
        </p:txBody>
      </p:sp>
      <p:sp>
        <p:nvSpPr>
          <p:cNvPr id="4" name="Shape 2"/>
          <p:cNvSpPr/>
          <p:nvPr/>
        </p:nvSpPr>
        <p:spPr>
          <a:xfrm>
            <a:off x="793790" y="2708672"/>
            <a:ext cx="30480" cy="1236107"/>
          </a:xfrm>
          <a:prstGeom prst="rect">
            <a:avLst/>
          </a:prstGeom>
          <a:solidFill>
            <a:srgbClr val="1B1B27"/>
          </a:solidFill>
          <a:ln/>
        </p:spPr>
      </p:sp>
      <p:sp>
        <p:nvSpPr>
          <p:cNvPr id="5" name="Text 3"/>
          <p:cNvSpPr/>
          <p:nvPr/>
        </p:nvSpPr>
        <p:spPr>
          <a:xfrm>
            <a:off x="793790" y="4199930"/>
            <a:ext cx="13042821" cy="362903"/>
          </a:xfrm>
          <a:prstGeom prst="rect">
            <a:avLst/>
          </a:prstGeom>
          <a:noFill/>
          <a:ln/>
        </p:spPr>
        <p:txBody>
          <a:bodyPr wrap="none" lIns="0" tIns="0" rIns="0" bIns="0" rtlCol="0" anchor="t"/>
          <a:lstStyle/>
          <a:p>
            <a:pPr marL="0" indent="0" algn="l">
              <a:lnSpc>
                <a:spcPts val="2850"/>
              </a:lnSpc>
              <a:buNone/>
            </a:pPr>
            <a:r>
              <a:rPr lang="en-US" sz="1750" dirty="0">
                <a:solidFill>
                  <a:srgbClr val="3C3939"/>
                </a:solidFill>
                <a:latin typeface="Roboto" panose="020B0604020202020204" charset="0"/>
                <a:ea typeface="Roboto" panose="020B0604020202020204" charset="0"/>
                <a:cs typeface="Roboto" pitchFamily="34" charset="-120"/>
              </a:rPr>
              <a:t>Để phát huy tối đa tiềm năng, chúng ta cần:</a:t>
            </a:r>
            <a:endParaRPr lang="en-US" sz="1750" dirty="0">
              <a:latin typeface="Roboto" panose="020B0604020202020204" charset="0"/>
              <a:ea typeface="Roboto" panose="020B0604020202020204" charset="0"/>
            </a:endParaRPr>
          </a:p>
        </p:txBody>
      </p:sp>
      <p:sp>
        <p:nvSpPr>
          <p:cNvPr id="6" name="Text 4"/>
          <p:cNvSpPr/>
          <p:nvPr/>
        </p:nvSpPr>
        <p:spPr>
          <a:xfrm>
            <a:off x="793790" y="4817983"/>
            <a:ext cx="13042821"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3C3939"/>
                </a:solidFill>
                <a:latin typeface="Roboto" panose="020B0604020202020204" charset="0"/>
                <a:ea typeface="Roboto" panose="020B0604020202020204" charset="0"/>
                <a:cs typeface="Roboto" pitchFamily="34" charset="-120"/>
              </a:rPr>
              <a:t>Đầu tư vào hạ tầng công nghệ.</a:t>
            </a:r>
            <a:endParaRPr lang="en-US" sz="1750" dirty="0">
              <a:latin typeface="Roboto" panose="020B0604020202020204" charset="0"/>
              <a:ea typeface="Roboto" panose="020B0604020202020204" charset="0"/>
            </a:endParaRPr>
          </a:p>
        </p:txBody>
      </p:sp>
      <p:sp>
        <p:nvSpPr>
          <p:cNvPr id="7" name="Text 5"/>
          <p:cNvSpPr/>
          <p:nvPr/>
        </p:nvSpPr>
        <p:spPr>
          <a:xfrm>
            <a:off x="793790" y="5260181"/>
            <a:ext cx="13042821"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3C3939"/>
                </a:solidFill>
                <a:latin typeface="Roboto" panose="020B0604020202020204" charset="0"/>
                <a:ea typeface="Roboto" panose="020B0604020202020204" charset="0"/>
                <a:cs typeface="Roboto" pitchFamily="34" charset="-120"/>
              </a:rPr>
              <a:t>Ưu tiên các giải pháp bảo mật dữ liệu.</a:t>
            </a:r>
            <a:endParaRPr lang="en-US" sz="1750" dirty="0">
              <a:latin typeface="Roboto" panose="020B0604020202020204" charset="0"/>
              <a:ea typeface="Roboto" panose="020B0604020202020204" charset="0"/>
            </a:endParaRPr>
          </a:p>
        </p:txBody>
      </p:sp>
      <p:sp>
        <p:nvSpPr>
          <p:cNvPr id="8" name="Text 6"/>
          <p:cNvSpPr/>
          <p:nvPr/>
        </p:nvSpPr>
        <p:spPr>
          <a:xfrm>
            <a:off x="793790" y="5702379"/>
            <a:ext cx="13042821"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3C3939"/>
                </a:solidFill>
                <a:latin typeface="Roboto" panose="020B0604020202020204" charset="0"/>
                <a:ea typeface="Roboto" panose="020B0604020202020204" charset="0"/>
                <a:cs typeface="Roboto" pitchFamily="34" charset="-120"/>
              </a:rPr>
              <a:t>Đào tạo nhân lực y tế và kỹ thuật.</a:t>
            </a:r>
            <a:endParaRPr lang="en-US" sz="1750" dirty="0">
              <a:latin typeface="Roboto" panose="020B0604020202020204" charset="0"/>
              <a:ea typeface="Roboto" panose="020B0604020202020204" charset="0"/>
            </a:endParaRPr>
          </a:p>
        </p:txBody>
      </p:sp>
      <p:sp>
        <p:nvSpPr>
          <p:cNvPr id="9" name="Text 7"/>
          <p:cNvSpPr/>
          <p:nvPr/>
        </p:nvSpPr>
        <p:spPr>
          <a:xfrm>
            <a:off x="793790" y="6320433"/>
            <a:ext cx="13042821" cy="362903"/>
          </a:xfrm>
          <a:prstGeom prst="rect">
            <a:avLst/>
          </a:prstGeom>
          <a:noFill/>
          <a:ln/>
        </p:spPr>
        <p:txBody>
          <a:bodyPr wrap="none" lIns="0" tIns="0" rIns="0" bIns="0" rtlCol="0" anchor="t"/>
          <a:lstStyle/>
          <a:p>
            <a:pPr marL="0" indent="0" algn="l">
              <a:lnSpc>
                <a:spcPts val="2850"/>
              </a:lnSpc>
              <a:buNone/>
            </a:pPr>
            <a:r>
              <a:rPr lang="en-US" sz="1750" dirty="0">
                <a:solidFill>
                  <a:srgbClr val="3C3939"/>
                </a:solidFill>
                <a:latin typeface="Roboto" panose="020B0604020202020204" charset="0"/>
                <a:ea typeface="Roboto" panose="020B0604020202020204" charset="0"/>
                <a:cs typeface="Roboto" pitchFamily="34" charset="-120"/>
              </a:rPr>
              <a:t>Xin chân thành cảm ơn sự chú ý của cả lớp.</a:t>
            </a:r>
            <a:endParaRPr lang="en-US" sz="1750" dirty="0">
              <a:latin typeface="Roboto" panose="020B0604020202020204" charset="0"/>
              <a:ea typeface="Roboto" panose="020B0604020202020204"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827717"/>
            <a:ext cx="5670590" cy="708779"/>
          </a:xfrm>
          <a:prstGeom prst="rect">
            <a:avLst/>
          </a:prstGeom>
          <a:noFill/>
          <a:ln/>
        </p:spPr>
        <p:txBody>
          <a:bodyPr wrap="none" lIns="0" tIns="0" rIns="0" bIns="0" rtlCol="0" anchor="t"/>
          <a:lstStyle/>
          <a:p>
            <a:pPr marL="0" indent="0" algn="l">
              <a:lnSpc>
                <a:spcPts val="5550"/>
              </a:lnSpc>
              <a:buNone/>
            </a:pPr>
            <a:r>
              <a:rPr lang="en-US" sz="4450" dirty="0">
                <a:solidFill>
                  <a:srgbClr val="1B1B27"/>
                </a:solidFill>
                <a:latin typeface="Roboto" panose="020B0604020202020204" charset="0"/>
                <a:ea typeface="Roboto" panose="020B0604020202020204" charset="0"/>
                <a:cs typeface="Raleway" pitchFamily="34" charset="-120"/>
              </a:rPr>
              <a:t>Mục lục</a:t>
            </a:r>
            <a:endParaRPr lang="en-US" sz="4450" dirty="0">
              <a:latin typeface="Roboto" panose="020B0604020202020204" charset="0"/>
              <a:ea typeface="Roboto" panose="020B0604020202020204" charset="0"/>
            </a:endParaRPr>
          </a:p>
        </p:txBody>
      </p:sp>
      <p:sp>
        <p:nvSpPr>
          <p:cNvPr id="4" name="Text 2"/>
          <p:cNvSpPr/>
          <p:nvPr/>
        </p:nvSpPr>
        <p:spPr>
          <a:xfrm>
            <a:off x="793784" y="1817561"/>
            <a:ext cx="13042821" cy="362903"/>
          </a:xfrm>
          <a:prstGeom prst="rect">
            <a:avLst/>
          </a:prstGeom>
          <a:noFill/>
          <a:ln/>
        </p:spPr>
        <p:txBody>
          <a:bodyPr wrap="none" lIns="0" tIns="0" rIns="0" bIns="0" rtlCol="0" anchor="t"/>
          <a:lstStyle/>
          <a:p>
            <a:pPr marL="342900" indent="-342900" algn="l">
              <a:lnSpc>
                <a:spcPts val="2850"/>
              </a:lnSpc>
              <a:buSzPct val="100000"/>
              <a:buChar char="•"/>
            </a:pPr>
            <a:r>
              <a:rPr lang="en-US" sz="2400" dirty="0">
                <a:solidFill>
                  <a:srgbClr val="3C3939"/>
                </a:solidFill>
                <a:latin typeface="Roboto" panose="020B0604020202020204" charset="0"/>
                <a:ea typeface="Roboto" panose="020B0604020202020204" charset="0"/>
                <a:cs typeface="Roboto" pitchFamily="34" charset="-120"/>
              </a:rPr>
              <a:t>Khái niệm IoT trong y tế</a:t>
            </a:r>
            <a:endParaRPr lang="en-US" sz="2400" dirty="0">
              <a:latin typeface="Roboto" panose="020B0604020202020204" charset="0"/>
              <a:ea typeface="Roboto" panose="020B0604020202020204" charset="0"/>
            </a:endParaRPr>
          </a:p>
        </p:txBody>
      </p:sp>
      <p:sp>
        <p:nvSpPr>
          <p:cNvPr id="5" name="Text 3"/>
          <p:cNvSpPr/>
          <p:nvPr/>
        </p:nvSpPr>
        <p:spPr>
          <a:xfrm>
            <a:off x="793782" y="2429890"/>
            <a:ext cx="13042821" cy="362903"/>
          </a:xfrm>
          <a:prstGeom prst="rect">
            <a:avLst/>
          </a:prstGeom>
          <a:noFill/>
          <a:ln/>
        </p:spPr>
        <p:txBody>
          <a:bodyPr wrap="none" lIns="0" tIns="0" rIns="0" bIns="0" rtlCol="0" anchor="t"/>
          <a:lstStyle/>
          <a:p>
            <a:pPr marL="342900" indent="-342900" algn="l">
              <a:lnSpc>
                <a:spcPts val="2850"/>
              </a:lnSpc>
              <a:buSzPct val="100000"/>
              <a:buChar char="•"/>
            </a:pPr>
            <a:r>
              <a:rPr lang="en-US" sz="2400" dirty="0">
                <a:solidFill>
                  <a:srgbClr val="3C3939"/>
                </a:solidFill>
                <a:latin typeface="Roboto" panose="020B0604020202020204" charset="0"/>
                <a:ea typeface="Roboto" panose="020B0604020202020204" charset="0"/>
                <a:cs typeface="Roboto" pitchFamily="34" charset="-120"/>
              </a:rPr>
              <a:t>Kiến trúc tổng quan</a:t>
            </a:r>
            <a:endParaRPr lang="en-US" sz="2400" dirty="0">
              <a:latin typeface="Roboto" panose="020B0604020202020204" charset="0"/>
              <a:ea typeface="Roboto" panose="020B0604020202020204" charset="0"/>
            </a:endParaRPr>
          </a:p>
        </p:txBody>
      </p:sp>
      <p:sp>
        <p:nvSpPr>
          <p:cNvPr id="6" name="Text 4"/>
          <p:cNvSpPr/>
          <p:nvPr/>
        </p:nvSpPr>
        <p:spPr>
          <a:xfrm>
            <a:off x="793783" y="3077105"/>
            <a:ext cx="13042821" cy="362903"/>
          </a:xfrm>
          <a:prstGeom prst="rect">
            <a:avLst/>
          </a:prstGeom>
          <a:noFill/>
          <a:ln/>
        </p:spPr>
        <p:txBody>
          <a:bodyPr wrap="none" lIns="0" tIns="0" rIns="0" bIns="0" rtlCol="0" anchor="t"/>
          <a:lstStyle/>
          <a:p>
            <a:pPr marL="342900" indent="-342900" algn="l">
              <a:lnSpc>
                <a:spcPts val="2850"/>
              </a:lnSpc>
              <a:buSzPct val="100000"/>
              <a:buChar char="•"/>
            </a:pPr>
            <a:r>
              <a:rPr lang="en-US" sz="2400" dirty="0">
                <a:solidFill>
                  <a:srgbClr val="3C3939"/>
                </a:solidFill>
                <a:latin typeface="Roboto" panose="020B0604020202020204" charset="0"/>
                <a:ea typeface="Roboto" panose="020B0604020202020204" charset="0"/>
                <a:cs typeface="Roboto" pitchFamily="34" charset="-120"/>
              </a:rPr>
              <a:t>Ứng dụng thực tiễn</a:t>
            </a:r>
            <a:endParaRPr lang="en-US" sz="2400" dirty="0">
              <a:latin typeface="Roboto" panose="020B0604020202020204" charset="0"/>
              <a:ea typeface="Roboto" panose="020B0604020202020204" charset="0"/>
            </a:endParaRPr>
          </a:p>
        </p:txBody>
      </p:sp>
      <p:sp>
        <p:nvSpPr>
          <p:cNvPr id="7" name="Text 5"/>
          <p:cNvSpPr/>
          <p:nvPr/>
        </p:nvSpPr>
        <p:spPr>
          <a:xfrm>
            <a:off x="793790" y="3694855"/>
            <a:ext cx="13042821" cy="362903"/>
          </a:xfrm>
          <a:prstGeom prst="rect">
            <a:avLst/>
          </a:prstGeom>
          <a:noFill/>
          <a:ln/>
        </p:spPr>
        <p:txBody>
          <a:bodyPr wrap="none" lIns="0" tIns="0" rIns="0" bIns="0" rtlCol="0" anchor="t"/>
          <a:lstStyle/>
          <a:p>
            <a:pPr marL="342900" indent="-342900" algn="l">
              <a:lnSpc>
                <a:spcPts val="2850"/>
              </a:lnSpc>
              <a:buSzPct val="100000"/>
              <a:buChar char="•"/>
            </a:pPr>
            <a:r>
              <a:rPr lang="en-US" sz="2400" dirty="0">
                <a:solidFill>
                  <a:srgbClr val="3C3939"/>
                </a:solidFill>
                <a:latin typeface="Roboto" panose="020B0604020202020204" charset="0"/>
                <a:ea typeface="Roboto" panose="020B0604020202020204" charset="0"/>
                <a:cs typeface="Roboto" pitchFamily="34" charset="-120"/>
              </a:rPr>
              <a:t>Lợi ích</a:t>
            </a:r>
            <a:endParaRPr lang="en-US" sz="2400" dirty="0">
              <a:latin typeface="Roboto" panose="020B0604020202020204" charset="0"/>
              <a:ea typeface="Roboto" panose="020B0604020202020204" charset="0"/>
            </a:endParaRPr>
          </a:p>
        </p:txBody>
      </p:sp>
      <p:sp>
        <p:nvSpPr>
          <p:cNvPr id="8" name="Text 6"/>
          <p:cNvSpPr/>
          <p:nvPr/>
        </p:nvSpPr>
        <p:spPr>
          <a:xfrm>
            <a:off x="793790" y="4307184"/>
            <a:ext cx="13042821" cy="362903"/>
          </a:xfrm>
          <a:prstGeom prst="rect">
            <a:avLst/>
          </a:prstGeom>
          <a:noFill/>
          <a:ln/>
        </p:spPr>
        <p:txBody>
          <a:bodyPr wrap="none" lIns="0" tIns="0" rIns="0" bIns="0" rtlCol="0" anchor="t"/>
          <a:lstStyle/>
          <a:p>
            <a:pPr marL="342900" indent="-342900" algn="l">
              <a:lnSpc>
                <a:spcPts val="2850"/>
              </a:lnSpc>
              <a:buSzPct val="100000"/>
              <a:buChar char="•"/>
            </a:pPr>
            <a:r>
              <a:rPr lang="en-US" sz="2400" dirty="0">
                <a:solidFill>
                  <a:srgbClr val="3C3939"/>
                </a:solidFill>
                <a:latin typeface="Roboto" panose="020B0604020202020204" charset="0"/>
                <a:ea typeface="Roboto" panose="020B0604020202020204" charset="0"/>
                <a:cs typeface="Roboto" pitchFamily="34" charset="-120"/>
              </a:rPr>
              <a:t>Thách thức</a:t>
            </a:r>
            <a:endParaRPr lang="en-US" sz="2400" dirty="0">
              <a:latin typeface="Roboto" panose="020B0604020202020204" charset="0"/>
              <a:ea typeface="Roboto" panose="020B0604020202020204" charset="0"/>
            </a:endParaRPr>
          </a:p>
        </p:txBody>
      </p:sp>
      <p:sp>
        <p:nvSpPr>
          <p:cNvPr id="9" name="Text 7"/>
          <p:cNvSpPr/>
          <p:nvPr/>
        </p:nvSpPr>
        <p:spPr>
          <a:xfrm>
            <a:off x="793789" y="4919513"/>
            <a:ext cx="13042821" cy="362903"/>
          </a:xfrm>
          <a:prstGeom prst="rect">
            <a:avLst/>
          </a:prstGeom>
          <a:noFill/>
          <a:ln/>
        </p:spPr>
        <p:txBody>
          <a:bodyPr wrap="none" lIns="0" tIns="0" rIns="0" bIns="0" rtlCol="0" anchor="t"/>
          <a:lstStyle/>
          <a:p>
            <a:pPr marL="342900" indent="-342900" algn="l">
              <a:lnSpc>
                <a:spcPts val="2850"/>
              </a:lnSpc>
              <a:buSzPct val="100000"/>
              <a:buChar char="•"/>
            </a:pPr>
            <a:r>
              <a:rPr lang="en-US" sz="2400" dirty="0">
                <a:solidFill>
                  <a:srgbClr val="3C3939"/>
                </a:solidFill>
                <a:latin typeface="Roboto" panose="020B0604020202020204" charset="0"/>
                <a:ea typeface="Roboto" panose="020B0604020202020204" charset="0"/>
                <a:cs typeface="Roboto" pitchFamily="34" charset="-120"/>
              </a:rPr>
              <a:t>Xu hướng tương lai</a:t>
            </a:r>
            <a:endParaRPr lang="en-US" sz="2400" dirty="0">
              <a:latin typeface="Roboto" panose="020B0604020202020204" charset="0"/>
              <a:ea typeface="Roboto" panose="020B0604020202020204" charset="0"/>
            </a:endParaRPr>
          </a:p>
        </p:txBody>
      </p:sp>
      <p:sp>
        <p:nvSpPr>
          <p:cNvPr id="10" name="Text 8"/>
          <p:cNvSpPr/>
          <p:nvPr/>
        </p:nvSpPr>
        <p:spPr>
          <a:xfrm>
            <a:off x="793790" y="5572149"/>
            <a:ext cx="13042821" cy="362903"/>
          </a:xfrm>
          <a:prstGeom prst="rect">
            <a:avLst/>
          </a:prstGeom>
          <a:noFill/>
          <a:ln/>
        </p:spPr>
        <p:txBody>
          <a:bodyPr wrap="none" lIns="0" tIns="0" rIns="0" bIns="0" rtlCol="0" anchor="t"/>
          <a:lstStyle/>
          <a:p>
            <a:pPr marL="342900" indent="-342900" algn="l">
              <a:lnSpc>
                <a:spcPts val="2850"/>
              </a:lnSpc>
              <a:buSzPct val="100000"/>
              <a:buChar char="•"/>
            </a:pPr>
            <a:r>
              <a:rPr lang="en-US" sz="2400" dirty="0">
                <a:solidFill>
                  <a:srgbClr val="3C3939"/>
                </a:solidFill>
                <a:latin typeface="Roboto" panose="020B0604020202020204" charset="0"/>
                <a:ea typeface="Roboto" panose="020B0604020202020204" charset="0"/>
                <a:cs typeface="Roboto" pitchFamily="34" charset="-120"/>
              </a:rPr>
              <a:t>Case Study</a:t>
            </a:r>
            <a:endParaRPr lang="en-US" sz="2400" dirty="0">
              <a:latin typeface="Roboto" panose="020B0604020202020204" charset="0"/>
              <a:ea typeface="Roboto" panose="020B0604020202020204" charset="0"/>
            </a:endParaRPr>
          </a:p>
        </p:txBody>
      </p:sp>
      <p:sp>
        <p:nvSpPr>
          <p:cNvPr id="11" name="Text 9"/>
          <p:cNvSpPr/>
          <p:nvPr/>
        </p:nvSpPr>
        <p:spPr>
          <a:xfrm>
            <a:off x="793790" y="6230587"/>
            <a:ext cx="13042821" cy="362903"/>
          </a:xfrm>
          <a:prstGeom prst="rect">
            <a:avLst/>
          </a:prstGeom>
          <a:noFill/>
          <a:ln/>
        </p:spPr>
        <p:txBody>
          <a:bodyPr wrap="none" lIns="0" tIns="0" rIns="0" bIns="0" rtlCol="0" anchor="t"/>
          <a:lstStyle/>
          <a:p>
            <a:pPr marL="342900" indent="-342900" algn="l">
              <a:lnSpc>
                <a:spcPts val="2850"/>
              </a:lnSpc>
              <a:buSzPct val="100000"/>
              <a:buChar char="•"/>
            </a:pPr>
            <a:r>
              <a:rPr lang="en-US" sz="2400" dirty="0">
                <a:solidFill>
                  <a:srgbClr val="3C3939"/>
                </a:solidFill>
                <a:latin typeface="Roboto" panose="020B0604020202020204" charset="0"/>
                <a:ea typeface="Roboto" panose="020B0604020202020204" charset="0"/>
                <a:cs typeface="Roboto" pitchFamily="34" charset="-120"/>
              </a:rPr>
              <a:t>Kết luận &amp; Q&amp;A</a:t>
            </a:r>
            <a:endParaRPr lang="en-US" sz="2400" dirty="0">
              <a:latin typeface="Roboto" panose="020B0604020202020204" charset="0"/>
              <a:ea typeface="Roboto" panose="020B060402020202020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21638" y="566976"/>
            <a:ext cx="5588794" cy="644366"/>
          </a:xfrm>
          <a:prstGeom prst="rect">
            <a:avLst/>
          </a:prstGeom>
          <a:noFill/>
          <a:ln/>
        </p:spPr>
        <p:txBody>
          <a:bodyPr wrap="none" lIns="0" tIns="0" rIns="0" bIns="0" rtlCol="0" anchor="t"/>
          <a:lstStyle/>
          <a:p>
            <a:pPr marL="0" indent="0" algn="l">
              <a:lnSpc>
                <a:spcPts val="5050"/>
              </a:lnSpc>
              <a:buNone/>
            </a:pPr>
            <a:r>
              <a:rPr lang="en-US" sz="4050" dirty="0">
                <a:solidFill>
                  <a:srgbClr val="1B1B27"/>
                </a:solidFill>
                <a:latin typeface="Roboto" panose="020B0604020202020204" charset="0"/>
                <a:ea typeface="Roboto" panose="020B0604020202020204" charset="0"/>
                <a:cs typeface="Raleway" pitchFamily="34" charset="-120"/>
              </a:rPr>
              <a:t>Khái niệm IoT trong Y tế</a:t>
            </a:r>
            <a:endParaRPr lang="en-US" sz="4050" dirty="0">
              <a:latin typeface="Roboto" panose="020B0604020202020204" charset="0"/>
              <a:ea typeface="Roboto" panose="020B0604020202020204" charset="0"/>
            </a:endParaRPr>
          </a:p>
        </p:txBody>
      </p:sp>
      <p:sp>
        <p:nvSpPr>
          <p:cNvPr id="3" name="Text 1"/>
          <p:cNvSpPr/>
          <p:nvPr/>
        </p:nvSpPr>
        <p:spPr>
          <a:xfrm>
            <a:off x="721638" y="1706047"/>
            <a:ext cx="6342102" cy="989767"/>
          </a:xfrm>
          <a:prstGeom prst="rect">
            <a:avLst/>
          </a:prstGeom>
          <a:noFill/>
          <a:ln/>
        </p:spPr>
        <p:txBody>
          <a:bodyPr wrap="square" lIns="0" tIns="0" rIns="0" bIns="0" rtlCol="0" anchor="t"/>
          <a:lstStyle/>
          <a:p>
            <a:pPr marL="0" indent="0" algn="l">
              <a:lnSpc>
                <a:spcPts val="2550"/>
              </a:lnSpc>
              <a:buNone/>
            </a:pPr>
            <a:r>
              <a:rPr lang="en-US" sz="2000" b="1" dirty="0">
                <a:solidFill>
                  <a:srgbClr val="3C3939"/>
                </a:solidFill>
                <a:latin typeface="Roboto" panose="020B0604020202020204" charset="0"/>
                <a:ea typeface="Roboto" panose="020B0604020202020204" charset="0"/>
                <a:cs typeface="Roboto" pitchFamily="34" charset="-120"/>
              </a:rPr>
              <a:t>IoT</a:t>
            </a:r>
            <a:r>
              <a:rPr lang="en-US" sz="2000" dirty="0">
                <a:solidFill>
                  <a:srgbClr val="3C3939"/>
                </a:solidFill>
                <a:latin typeface="Roboto" panose="020B0604020202020204" charset="0"/>
                <a:ea typeface="Roboto" panose="020B0604020202020204" charset="0"/>
                <a:cs typeface="Roboto" pitchFamily="34" charset="-120"/>
              </a:rPr>
              <a:t> là mạng lưới các thiết bị vật lý được trang bị cảm biến, phần mềm và các công nghệ khác để kết nối và trao đổi dữ liệu với các hệ thống và thiết bị khác qua internet.</a:t>
            </a:r>
            <a:endParaRPr lang="en-US" sz="2000" dirty="0">
              <a:latin typeface="Roboto" panose="020B0604020202020204" charset="0"/>
              <a:ea typeface="Roboto" panose="020B0604020202020204" charset="0"/>
            </a:endParaRPr>
          </a:p>
        </p:txBody>
      </p:sp>
      <p:sp>
        <p:nvSpPr>
          <p:cNvPr id="4" name="Text 2"/>
          <p:cNvSpPr/>
          <p:nvPr/>
        </p:nvSpPr>
        <p:spPr>
          <a:xfrm>
            <a:off x="714018" y="3292756"/>
            <a:ext cx="6342102" cy="329922"/>
          </a:xfrm>
          <a:prstGeom prst="rect">
            <a:avLst/>
          </a:prstGeom>
          <a:noFill/>
          <a:ln/>
        </p:spPr>
        <p:txBody>
          <a:bodyPr wrap="none" lIns="0" tIns="0" rIns="0" bIns="0" rtlCol="0" anchor="t"/>
          <a:lstStyle/>
          <a:p>
            <a:pPr marL="0" indent="0" algn="l">
              <a:lnSpc>
                <a:spcPts val="2550"/>
              </a:lnSpc>
              <a:buNone/>
            </a:pPr>
            <a:r>
              <a:rPr lang="en-US" sz="2000" dirty="0">
                <a:solidFill>
                  <a:srgbClr val="3C3939"/>
                </a:solidFill>
                <a:latin typeface="Roboto" panose="020B0604020202020204" charset="0"/>
                <a:ea typeface="Roboto" panose="020B0604020202020204" charset="0"/>
                <a:cs typeface="Roboto" pitchFamily="34" charset="-120"/>
              </a:rPr>
              <a:t>Trong y tế, IoT tập trung vào:</a:t>
            </a:r>
            <a:endParaRPr lang="en-US" sz="2000" dirty="0">
              <a:latin typeface="Roboto" panose="020B0604020202020204" charset="0"/>
              <a:ea typeface="Roboto" panose="020B0604020202020204" charset="0"/>
            </a:endParaRPr>
          </a:p>
        </p:txBody>
      </p:sp>
      <p:sp>
        <p:nvSpPr>
          <p:cNvPr id="5" name="Text 3"/>
          <p:cNvSpPr/>
          <p:nvPr/>
        </p:nvSpPr>
        <p:spPr>
          <a:xfrm>
            <a:off x="714018" y="4114800"/>
            <a:ext cx="6342102" cy="329922"/>
          </a:xfrm>
          <a:prstGeom prst="rect">
            <a:avLst/>
          </a:prstGeom>
          <a:noFill/>
          <a:ln/>
        </p:spPr>
        <p:txBody>
          <a:bodyPr wrap="none" lIns="0" tIns="0" rIns="0" bIns="0" rtlCol="0" anchor="t"/>
          <a:lstStyle/>
          <a:p>
            <a:pPr marL="342900" indent="-342900" algn="l">
              <a:lnSpc>
                <a:spcPts val="2550"/>
              </a:lnSpc>
              <a:buSzPct val="100000"/>
              <a:buChar char="•"/>
            </a:pPr>
            <a:r>
              <a:rPr lang="en-US" sz="2000" dirty="0">
                <a:solidFill>
                  <a:srgbClr val="3C3939"/>
                </a:solidFill>
                <a:latin typeface="Roboto" panose="020B0604020202020204" charset="0"/>
                <a:ea typeface="Roboto" panose="020B0604020202020204" charset="0"/>
                <a:cs typeface="Roboto" pitchFamily="34" charset="-120"/>
              </a:rPr>
              <a:t>Theo dõi sức khỏe liên tục.</a:t>
            </a:r>
            <a:endParaRPr lang="en-US" sz="2000" dirty="0">
              <a:latin typeface="Roboto" panose="020B0604020202020204" charset="0"/>
              <a:ea typeface="Roboto" panose="020B0604020202020204" charset="0"/>
            </a:endParaRPr>
          </a:p>
        </p:txBody>
      </p:sp>
      <p:sp>
        <p:nvSpPr>
          <p:cNvPr id="6" name="Text 4"/>
          <p:cNvSpPr/>
          <p:nvPr/>
        </p:nvSpPr>
        <p:spPr>
          <a:xfrm>
            <a:off x="714018" y="4936844"/>
            <a:ext cx="6342102" cy="329922"/>
          </a:xfrm>
          <a:prstGeom prst="rect">
            <a:avLst/>
          </a:prstGeom>
          <a:noFill/>
          <a:ln/>
        </p:spPr>
        <p:txBody>
          <a:bodyPr wrap="none" lIns="0" tIns="0" rIns="0" bIns="0" rtlCol="0" anchor="t"/>
          <a:lstStyle/>
          <a:p>
            <a:pPr marL="342900" indent="-342900" algn="l">
              <a:lnSpc>
                <a:spcPts val="2550"/>
              </a:lnSpc>
              <a:buSzPct val="100000"/>
              <a:buChar char="•"/>
            </a:pPr>
            <a:r>
              <a:rPr lang="en-US" sz="2000" dirty="0">
                <a:solidFill>
                  <a:srgbClr val="3C3939"/>
                </a:solidFill>
                <a:latin typeface="Roboto" panose="020B0604020202020204" charset="0"/>
                <a:ea typeface="Roboto" panose="020B0604020202020204" charset="0"/>
                <a:cs typeface="Roboto" pitchFamily="34" charset="-120"/>
              </a:rPr>
              <a:t>Hỗ trợ quyết định y khoa dựa trên dữ liệu.</a:t>
            </a:r>
            <a:endParaRPr lang="en-US" sz="2000" dirty="0">
              <a:latin typeface="Roboto" panose="020B0604020202020204" charset="0"/>
              <a:ea typeface="Roboto" panose="020B0604020202020204" charset="0"/>
            </a:endParaRPr>
          </a:p>
        </p:txBody>
      </p:sp>
      <p:pic>
        <p:nvPicPr>
          <p:cNvPr id="7" name="Image 0" descr="preencoded.png"/>
          <p:cNvPicPr>
            <a:picLocks noChangeAspect="1"/>
          </p:cNvPicPr>
          <p:nvPr/>
        </p:nvPicPr>
        <p:blipFill>
          <a:blip r:embed="rId3"/>
          <a:stretch>
            <a:fillRect/>
          </a:stretch>
        </p:blipFill>
        <p:spPr>
          <a:xfrm>
            <a:off x="7574280" y="1752481"/>
            <a:ext cx="6342102" cy="6342102"/>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1622703"/>
            <a:ext cx="11443811" cy="708779"/>
          </a:xfrm>
          <a:prstGeom prst="rect">
            <a:avLst/>
          </a:prstGeom>
          <a:noFill/>
          <a:ln/>
        </p:spPr>
        <p:txBody>
          <a:bodyPr wrap="none" lIns="0" tIns="0" rIns="0" bIns="0" rtlCol="0" anchor="t"/>
          <a:lstStyle/>
          <a:p>
            <a:pPr marL="0" indent="0" algn="l">
              <a:lnSpc>
                <a:spcPts val="5550"/>
              </a:lnSpc>
              <a:buNone/>
            </a:pPr>
            <a:r>
              <a:rPr lang="en-US" sz="4450" dirty="0">
                <a:solidFill>
                  <a:srgbClr val="1B1B27"/>
                </a:solidFill>
                <a:latin typeface="Roboto" panose="020B0604020202020204" charset="0"/>
                <a:ea typeface="Roboto" panose="020B0604020202020204" charset="0"/>
                <a:cs typeface="Raleway" pitchFamily="34" charset="-120"/>
              </a:rPr>
              <a:t>Kiến Trúc Tổng Quan của Hệ Thống IoT Y Tế</a:t>
            </a:r>
            <a:endParaRPr lang="en-US" sz="4450" dirty="0">
              <a:latin typeface="Roboto" panose="020B0604020202020204" charset="0"/>
              <a:ea typeface="Roboto" panose="020B0604020202020204" charset="0"/>
            </a:endParaRPr>
          </a:p>
        </p:txBody>
      </p:sp>
      <p:sp>
        <p:nvSpPr>
          <p:cNvPr id="3" name="Shape 1"/>
          <p:cNvSpPr/>
          <p:nvPr/>
        </p:nvSpPr>
        <p:spPr>
          <a:xfrm>
            <a:off x="793790" y="3040261"/>
            <a:ext cx="13042821" cy="30480"/>
          </a:xfrm>
          <a:prstGeom prst="roundRect">
            <a:avLst>
              <a:gd name="adj" fmla="val 312558"/>
            </a:avLst>
          </a:prstGeom>
          <a:solidFill>
            <a:srgbClr val="C7C7D0"/>
          </a:solidFill>
          <a:ln/>
        </p:spPr>
      </p:sp>
      <p:sp>
        <p:nvSpPr>
          <p:cNvPr id="4" name="Shape 2"/>
          <p:cNvSpPr/>
          <p:nvPr/>
        </p:nvSpPr>
        <p:spPr>
          <a:xfrm>
            <a:off x="1969413" y="3040261"/>
            <a:ext cx="30480" cy="680442"/>
          </a:xfrm>
          <a:prstGeom prst="roundRect">
            <a:avLst>
              <a:gd name="adj" fmla="val 312558"/>
            </a:avLst>
          </a:prstGeom>
          <a:solidFill>
            <a:srgbClr val="C7C7D0"/>
          </a:solidFill>
          <a:ln/>
        </p:spPr>
      </p:sp>
      <p:sp>
        <p:nvSpPr>
          <p:cNvPr id="5" name="Shape 3"/>
          <p:cNvSpPr/>
          <p:nvPr/>
        </p:nvSpPr>
        <p:spPr>
          <a:xfrm>
            <a:off x="1729502" y="2785110"/>
            <a:ext cx="510302" cy="510302"/>
          </a:xfrm>
          <a:prstGeom prst="roundRect">
            <a:avLst>
              <a:gd name="adj" fmla="val 18669"/>
            </a:avLst>
          </a:prstGeom>
          <a:solidFill>
            <a:srgbClr val="E1E1EA"/>
          </a:solidFill>
          <a:ln w="7620">
            <a:solidFill>
              <a:srgbClr val="C7C7D0"/>
            </a:solidFill>
            <a:prstDash val="solid"/>
          </a:ln>
        </p:spPr>
      </p:sp>
      <p:sp>
        <p:nvSpPr>
          <p:cNvPr id="6" name="Text 4"/>
          <p:cNvSpPr/>
          <p:nvPr/>
        </p:nvSpPr>
        <p:spPr>
          <a:xfrm>
            <a:off x="1814572" y="2827615"/>
            <a:ext cx="340162" cy="425291"/>
          </a:xfrm>
          <a:prstGeom prst="rect">
            <a:avLst/>
          </a:prstGeom>
          <a:noFill/>
          <a:ln/>
        </p:spPr>
        <p:txBody>
          <a:bodyPr wrap="none" lIns="0" tIns="0" rIns="0" bIns="0" rtlCol="0" anchor="t"/>
          <a:lstStyle/>
          <a:p>
            <a:pPr marL="0" indent="0" algn="ctr">
              <a:lnSpc>
                <a:spcPts val="2650"/>
              </a:lnSpc>
              <a:buNone/>
            </a:pPr>
            <a:r>
              <a:rPr lang="en-US" sz="2650" dirty="0">
                <a:solidFill>
                  <a:srgbClr val="3C3939"/>
                </a:solidFill>
                <a:latin typeface="Roboto" panose="020B0604020202020204" charset="0"/>
                <a:ea typeface="Roboto" panose="020B0604020202020204" charset="0"/>
                <a:cs typeface="Raleway" pitchFamily="34" charset="-120"/>
              </a:rPr>
              <a:t>1</a:t>
            </a:r>
            <a:endParaRPr lang="en-US" sz="2650" dirty="0">
              <a:latin typeface="Roboto" panose="020B0604020202020204" charset="0"/>
              <a:ea typeface="Roboto" panose="020B0604020202020204" charset="0"/>
            </a:endParaRPr>
          </a:p>
        </p:txBody>
      </p:sp>
      <p:sp>
        <p:nvSpPr>
          <p:cNvPr id="7" name="Text 5"/>
          <p:cNvSpPr/>
          <p:nvPr/>
        </p:nvSpPr>
        <p:spPr>
          <a:xfrm>
            <a:off x="1020604" y="3947517"/>
            <a:ext cx="1928098" cy="708660"/>
          </a:xfrm>
          <a:prstGeom prst="rect">
            <a:avLst/>
          </a:prstGeom>
          <a:noFill/>
          <a:ln/>
        </p:spPr>
        <p:txBody>
          <a:bodyPr wrap="square" lIns="0" tIns="0" rIns="0" bIns="0" rtlCol="0" anchor="t"/>
          <a:lstStyle/>
          <a:p>
            <a:pPr marL="0" indent="0" algn="ctr">
              <a:lnSpc>
                <a:spcPts val="2750"/>
              </a:lnSpc>
              <a:buNone/>
            </a:pPr>
            <a:r>
              <a:rPr lang="en-US" sz="2200" dirty="0">
                <a:solidFill>
                  <a:srgbClr val="3C3939"/>
                </a:solidFill>
                <a:latin typeface="Roboto" panose="020B0604020202020204" charset="0"/>
                <a:ea typeface="Roboto" panose="020B0604020202020204" charset="0"/>
                <a:cs typeface="Raleway" pitchFamily="34" charset="-120"/>
              </a:rPr>
              <a:t>Thiết bị đầu cuối</a:t>
            </a:r>
            <a:endParaRPr lang="en-US" sz="2200" dirty="0">
              <a:latin typeface="Roboto" panose="020B0604020202020204" charset="0"/>
              <a:ea typeface="Roboto" panose="020B0604020202020204" charset="0"/>
            </a:endParaRPr>
          </a:p>
        </p:txBody>
      </p:sp>
      <p:sp>
        <p:nvSpPr>
          <p:cNvPr id="8" name="Text 6"/>
          <p:cNvSpPr/>
          <p:nvPr/>
        </p:nvSpPr>
        <p:spPr>
          <a:xfrm>
            <a:off x="1020604" y="4792266"/>
            <a:ext cx="1928098" cy="1814513"/>
          </a:xfrm>
          <a:prstGeom prst="rect">
            <a:avLst/>
          </a:prstGeom>
          <a:noFill/>
          <a:ln/>
        </p:spPr>
        <p:txBody>
          <a:bodyPr wrap="square" lIns="0" tIns="0" rIns="0" bIns="0" rtlCol="0" anchor="t"/>
          <a:lstStyle/>
          <a:p>
            <a:pPr marL="0" indent="0" algn="ctr">
              <a:lnSpc>
                <a:spcPts val="2850"/>
              </a:lnSpc>
              <a:buNone/>
            </a:pPr>
            <a:r>
              <a:rPr lang="en-US" sz="1750" dirty="0">
                <a:solidFill>
                  <a:srgbClr val="3C3939"/>
                </a:solidFill>
                <a:latin typeface="Roboto" panose="020B0604020202020204" charset="0"/>
                <a:ea typeface="Roboto" panose="020B0604020202020204" charset="0"/>
                <a:cs typeface="Roboto" pitchFamily="34" charset="-120"/>
              </a:rPr>
              <a:t>Cảm biến và thiết bị đeo (wearable) thu thập dữ liệu sinh hiệu (nhịp tim, huyết áp).</a:t>
            </a:r>
            <a:endParaRPr lang="en-US" sz="1750" dirty="0">
              <a:latin typeface="Roboto" panose="020B0604020202020204" charset="0"/>
              <a:ea typeface="Roboto" panose="020B0604020202020204" charset="0"/>
            </a:endParaRPr>
          </a:p>
        </p:txBody>
      </p:sp>
      <p:sp>
        <p:nvSpPr>
          <p:cNvPr id="9" name="Shape 7"/>
          <p:cNvSpPr/>
          <p:nvPr/>
        </p:nvSpPr>
        <p:spPr>
          <a:xfrm>
            <a:off x="4634627" y="3040261"/>
            <a:ext cx="30480" cy="680442"/>
          </a:xfrm>
          <a:prstGeom prst="roundRect">
            <a:avLst>
              <a:gd name="adj" fmla="val 312558"/>
            </a:avLst>
          </a:prstGeom>
          <a:solidFill>
            <a:srgbClr val="C7C7D0"/>
          </a:solidFill>
          <a:ln/>
        </p:spPr>
      </p:sp>
      <p:sp>
        <p:nvSpPr>
          <p:cNvPr id="10" name="Shape 8"/>
          <p:cNvSpPr/>
          <p:nvPr/>
        </p:nvSpPr>
        <p:spPr>
          <a:xfrm>
            <a:off x="4394716" y="2785110"/>
            <a:ext cx="510302" cy="510302"/>
          </a:xfrm>
          <a:prstGeom prst="roundRect">
            <a:avLst>
              <a:gd name="adj" fmla="val 18669"/>
            </a:avLst>
          </a:prstGeom>
          <a:solidFill>
            <a:srgbClr val="E1E1EA"/>
          </a:solidFill>
          <a:ln w="7620">
            <a:solidFill>
              <a:srgbClr val="C7C7D0"/>
            </a:solidFill>
            <a:prstDash val="solid"/>
          </a:ln>
        </p:spPr>
      </p:sp>
      <p:sp>
        <p:nvSpPr>
          <p:cNvPr id="11" name="Text 9"/>
          <p:cNvSpPr/>
          <p:nvPr/>
        </p:nvSpPr>
        <p:spPr>
          <a:xfrm>
            <a:off x="4479786" y="2827615"/>
            <a:ext cx="340162" cy="425291"/>
          </a:xfrm>
          <a:prstGeom prst="rect">
            <a:avLst/>
          </a:prstGeom>
          <a:noFill/>
          <a:ln/>
        </p:spPr>
        <p:txBody>
          <a:bodyPr wrap="none" lIns="0" tIns="0" rIns="0" bIns="0" rtlCol="0" anchor="t"/>
          <a:lstStyle/>
          <a:p>
            <a:pPr marL="0" indent="0" algn="ctr">
              <a:lnSpc>
                <a:spcPts val="2650"/>
              </a:lnSpc>
              <a:buNone/>
            </a:pPr>
            <a:r>
              <a:rPr lang="en-US" sz="2650" dirty="0">
                <a:solidFill>
                  <a:srgbClr val="3C3939"/>
                </a:solidFill>
                <a:latin typeface="Roboto" panose="020B0604020202020204" charset="0"/>
                <a:ea typeface="Roboto" panose="020B0604020202020204" charset="0"/>
                <a:cs typeface="Raleway" pitchFamily="34" charset="-120"/>
              </a:rPr>
              <a:t>2</a:t>
            </a:r>
            <a:endParaRPr lang="en-US" sz="2650" dirty="0">
              <a:latin typeface="Roboto" panose="020B0604020202020204" charset="0"/>
              <a:ea typeface="Roboto" panose="020B0604020202020204" charset="0"/>
            </a:endParaRPr>
          </a:p>
        </p:txBody>
      </p:sp>
      <p:sp>
        <p:nvSpPr>
          <p:cNvPr id="12" name="Text 10"/>
          <p:cNvSpPr/>
          <p:nvPr/>
        </p:nvSpPr>
        <p:spPr>
          <a:xfrm>
            <a:off x="3685818" y="3947517"/>
            <a:ext cx="1928098" cy="354330"/>
          </a:xfrm>
          <a:prstGeom prst="rect">
            <a:avLst/>
          </a:prstGeom>
          <a:noFill/>
          <a:ln/>
        </p:spPr>
        <p:txBody>
          <a:bodyPr wrap="none" lIns="0" tIns="0" rIns="0" bIns="0" rtlCol="0" anchor="t"/>
          <a:lstStyle/>
          <a:p>
            <a:pPr marL="0" indent="0" algn="ctr">
              <a:lnSpc>
                <a:spcPts val="2750"/>
              </a:lnSpc>
              <a:buNone/>
            </a:pPr>
            <a:r>
              <a:rPr lang="en-US" sz="2200" dirty="0">
                <a:solidFill>
                  <a:srgbClr val="3C3939"/>
                </a:solidFill>
                <a:latin typeface="Roboto" panose="020B0604020202020204" charset="0"/>
                <a:ea typeface="Roboto" panose="020B0604020202020204" charset="0"/>
                <a:cs typeface="Raleway" pitchFamily="34" charset="-120"/>
              </a:rPr>
              <a:t>Kết nối</a:t>
            </a:r>
            <a:endParaRPr lang="en-US" sz="2200" dirty="0">
              <a:latin typeface="Roboto" panose="020B0604020202020204" charset="0"/>
              <a:ea typeface="Roboto" panose="020B0604020202020204" charset="0"/>
            </a:endParaRPr>
          </a:p>
        </p:txBody>
      </p:sp>
      <p:sp>
        <p:nvSpPr>
          <p:cNvPr id="13" name="Text 11"/>
          <p:cNvSpPr/>
          <p:nvPr/>
        </p:nvSpPr>
        <p:spPr>
          <a:xfrm>
            <a:off x="3685818" y="4437936"/>
            <a:ext cx="1928098" cy="1814513"/>
          </a:xfrm>
          <a:prstGeom prst="rect">
            <a:avLst/>
          </a:prstGeom>
          <a:noFill/>
          <a:ln/>
        </p:spPr>
        <p:txBody>
          <a:bodyPr wrap="square" lIns="0" tIns="0" rIns="0" bIns="0" rtlCol="0" anchor="t"/>
          <a:lstStyle/>
          <a:p>
            <a:pPr marL="0" indent="0" algn="ctr">
              <a:lnSpc>
                <a:spcPts val="2850"/>
              </a:lnSpc>
              <a:buNone/>
            </a:pPr>
            <a:r>
              <a:rPr lang="en-US" sz="1750" dirty="0">
                <a:solidFill>
                  <a:srgbClr val="3C3939"/>
                </a:solidFill>
                <a:latin typeface="Roboto" panose="020B0604020202020204" charset="0"/>
                <a:ea typeface="Roboto" panose="020B0604020202020204" charset="0"/>
                <a:cs typeface="Roboto" pitchFamily="34" charset="-120"/>
              </a:rPr>
              <a:t>Sử dụng các giao thức như Wi-Fi, BLE, LoRaWAN, NB-IoT để truyền dữ liệu.</a:t>
            </a:r>
            <a:endParaRPr lang="en-US" sz="1750" dirty="0">
              <a:latin typeface="Roboto" panose="020B0604020202020204" charset="0"/>
              <a:ea typeface="Roboto" panose="020B0604020202020204" charset="0"/>
            </a:endParaRPr>
          </a:p>
        </p:txBody>
      </p:sp>
      <p:sp>
        <p:nvSpPr>
          <p:cNvPr id="14" name="Shape 12"/>
          <p:cNvSpPr/>
          <p:nvPr/>
        </p:nvSpPr>
        <p:spPr>
          <a:xfrm>
            <a:off x="7299841" y="3040261"/>
            <a:ext cx="30480" cy="680442"/>
          </a:xfrm>
          <a:prstGeom prst="roundRect">
            <a:avLst>
              <a:gd name="adj" fmla="val 312558"/>
            </a:avLst>
          </a:prstGeom>
          <a:solidFill>
            <a:srgbClr val="C7C7D0"/>
          </a:solidFill>
          <a:ln/>
        </p:spPr>
      </p:sp>
      <p:sp>
        <p:nvSpPr>
          <p:cNvPr id="15" name="Shape 13"/>
          <p:cNvSpPr/>
          <p:nvPr/>
        </p:nvSpPr>
        <p:spPr>
          <a:xfrm>
            <a:off x="7059930" y="2785110"/>
            <a:ext cx="510302" cy="510302"/>
          </a:xfrm>
          <a:prstGeom prst="roundRect">
            <a:avLst>
              <a:gd name="adj" fmla="val 18669"/>
            </a:avLst>
          </a:prstGeom>
          <a:solidFill>
            <a:srgbClr val="E1E1EA"/>
          </a:solidFill>
          <a:ln w="7620">
            <a:solidFill>
              <a:srgbClr val="C7C7D0"/>
            </a:solidFill>
            <a:prstDash val="solid"/>
          </a:ln>
        </p:spPr>
      </p:sp>
      <p:sp>
        <p:nvSpPr>
          <p:cNvPr id="16" name="Text 14"/>
          <p:cNvSpPr/>
          <p:nvPr/>
        </p:nvSpPr>
        <p:spPr>
          <a:xfrm>
            <a:off x="7145000" y="2827615"/>
            <a:ext cx="340162" cy="425291"/>
          </a:xfrm>
          <a:prstGeom prst="rect">
            <a:avLst/>
          </a:prstGeom>
          <a:noFill/>
          <a:ln/>
        </p:spPr>
        <p:txBody>
          <a:bodyPr wrap="none" lIns="0" tIns="0" rIns="0" bIns="0" rtlCol="0" anchor="t"/>
          <a:lstStyle/>
          <a:p>
            <a:pPr marL="0" indent="0" algn="ctr">
              <a:lnSpc>
                <a:spcPts val="2650"/>
              </a:lnSpc>
              <a:buNone/>
            </a:pPr>
            <a:r>
              <a:rPr lang="en-US" sz="2650" dirty="0">
                <a:solidFill>
                  <a:srgbClr val="3C3939"/>
                </a:solidFill>
                <a:latin typeface="Roboto" panose="020B0604020202020204" charset="0"/>
                <a:ea typeface="Roboto" panose="020B0604020202020204" charset="0"/>
                <a:cs typeface="Raleway" pitchFamily="34" charset="-120"/>
              </a:rPr>
              <a:t>3</a:t>
            </a:r>
            <a:endParaRPr lang="en-US" sz="2650" dirty="0">
              <a:latin typeface="Roboto" panose="020B0604020202020204" charset="0"/>
              <a:ea typeface="Roboto" panose="020B0604020202020204" charset="0"/>
            </a:endParaRPr>
          </a:p>
        </p:txBody>
      </p:sp>
      <p:sp>
        <p:nvSpPr>
          <p:cNvPr id="17" name="Text 15"/>
          <p:cNvSpPr/>
          <p:nvPr/>
        </p:nvSpPr>
        <p:spPr>
          <a:xfrm>
            <a:off x="6351032" y="3947517"/>
            <a:ext cx="1928217" cy="708660"/>
          </a:xfrm>
          <a:prstGeom prst="rect">
            <a:avLst/>
          </a:prstGeom>
          <a:noFill/>
          <a:ln/>
        </p:spPr>
        <p:txBody>
          <a:bodyPr wrap="square" lIns="0" tIns="0" rIns="0" bIns="0" rtlCol="0" anchor="t"/>
          <a:lstStyle/>
          <a:p>
            <a:pPr marL="0" indent="0" algn="ctr">
              <a:lnSpc>
                <a:spcPts val="2750"/>
              </a:lnSpc>
              <a:buNone/>
            </a:pPr>
            <a:r>
              <a:rPr lang="en-US" sz="2200" dirty="0">
                <a:solidFill>
                  <a:srgbClr val="3C3939"/>
                </a:solidFill>
                <a:latin typeface="Roboto" panose="020B0604020202020204" charset="0"/>
                <a:ea typeface="Roboto" panose="020B0604020202020204" charset="0"/>
                <a:cs typeface="Raleway" pitchFamily="34" charset="-120"/>
              </a:rPr>
              <a:t>Gateway/Edge Gateway</a:t>
            </a:r>
            <a:endParaRPr lang="en-US" sz="2200" dirty="0">
              <a:latin typeface="Roboto" panose="020B0604020202020204" charset="0"/>
              <a:ea typeface="Roboto" panose="020B0604020202020204" charset="0"/>
            </a:endParaRPr>
          </a:p>
        </p:txBody>
      </p:sp>
      <p:sp>
        <p:nvSpPr>
          <p:cNvPr id="18" name="Text 16"/>
          <p:cNvSpPr/>
          <p:nvPr/>
        </p:nvSpPr>
        <p:spPr>
          <a:xfrm>
            <a:off x="6351032" y="4792266"/>
            <a:ext cx="1928217" cy="1451610"/>
          </a:xfrm>
          <a:prstGeom prst="rect">
            <a:avLst/>
          </a:prstGeom>
          <a:noFill/>
          <a:ln/>
        </p:spPr>
        <p:txBody>
          <a:bodyPr wrap="square" lIns="0" tIns="0" rIns="0" bIns="0" rtlCol="0" anchor="t"/>
          <a:lstStyle/>
          <a:p>
            <a:pPr marL="0" indent="0" algn="ctr">
              <a:lnSpc>
                <a:spcPts val="2850"/>
              </a:lnSpc>
              <a:buNone/>
            </a:pPr>
            <a:r>
              <a:rPr lang="en-US" sz="1750" dirty="0">
                <a:solidFill>
                  <a:srgbClr val="3C3939"/>
                </a:solidFill>
                <a:latin typeface="Roboto" panose="020B0604020202020204" charset="0"/>
                <a:ea typeface="Roboto" panose="020B0604020202020204" charset="0"/>
                <a:cs typeface="Roboto" pitchFamily="34" charset="-120"/>
              </a:rPr>
              <a:t>Tiền xử lý, lọc, nén và mã hóa dữ liệu trước khi gửi lên Cloud.</a:t>
            </a:r>
            <a:endParaRPr lang="en-US" sz="1750" dirty="0">
              <a:latin typeface="Roboto" panose="020B0604020202020204" charset="0"/>
              <a:ea typeface="Roboto" panose="020B0604020202020204" charset="0"/>
            </a:endParaRPr>
          </a:p>
        </p:txBody>
      </p:sp>
      <p:sp>
        <p:nvSpPr>
          <p:cNvPr id="19" name="Shape 17"/>
          <p:cNvSpPr/>
          <p:nvPr/>
        </p:nvSpPr>
        <p:spPr>
          <a:xfrm>
            <a:off x="9965174" y="3040261"/>
            <a:ext cx="30480" cy="680442"/>
          </a:xfrm>
          <a:prstGeom prst="roundRect">
            <a:avLst>
              <a:gd name="adj" fmla="val 312558"/>
            </a:avLst>
          </a:prstGeom>
          <a:solidFill>
            <a:srgbClr val="C7C7D0"/>
          </a:solidFill>
          <a:ln/>
        </p:spPr>
      </p:sp>
      <p:sp>
        <p:nvSpPr>
          <p:cNvPr id="20" name="Shape 18"/>
          <p:cNvSpPr/>
          <p:nvPr/>
        </p:nvSpPr>
        <p:spPr>
          <a:xfrm>
            <a:off x="9725263" y="2785110"/>
            <a:ext cx="510302" cy="510302"/>
          </a:xfrm>
          <a:prstGeom prst="roundRect">
            <a:avLst>
              <a:gd name="adj" fmla="val 18669"/>
            </a:avLst>
          </a:prstGeom>
          <a:solidFill>
            <a:srgbClr val="E1E1EA"/>
          </a:solidFill>
          <a:ln w="7620">
            <a:solidFill>
              <a:srgbClr val="C7C7D0"/>
            </a:solidFill>
            <a:prstDash val="solid"/>
          </a:ln>
        </p:spPr>
      </p:sp>
      <p:sp>
        <p:nvSpPr>
          <p:cNvPr id="21" name="Text 19"/>
          <p:cNvSpPr/>
          <p:nvPr/>
        </p:nvSpPr>
        <p:spPr>
          <a:xfrm>
            <a:off x="9810333" y="2827615"/>
            <a:ext cx="340162" cy="425291"/>
          </a:xfrm>
          <a:prstGeom prst="rect">
            <a:avLst/>
          </a:prstGeom>
          <a:noFill/>
          <a:ln/>
        </p:spPr>
        <p:txBody>
          <a:bodyPr wrap="none" lIns="0" tIns="0" rIns="0" bIns="0" rtlCol="0" anchor="t"/>
          <a:lstStyle/>
          <a:p>
            <a:pPr marL="0" indent="0" algn="ctr">
              <a:lnSpc>
                <a:spcPts val="2650"/>
              </a:lnSpc>
              <a:buNone/>
            </a:pPr>
            <a:r>
              <a:rPr lang="en-US" sz="2650" dirty="0">
                <a:solidFill>
                  <a:srgbClr val="3C3939"/>
                </a:solidFill>
                <a:latin typeface="Roboto" panose="020B0604020202020204" charset="0"/>
                <a:ea typeface="Roboto" panose="020B0604020202020204" charset="0"/>
                <a:cs typeface="Raleway" pitchFamily="34" charset="-120"/>
              </a:rPr>
              <a:t>4</a:t>
            </a:r>
            <a:endParaRPr lang="en-US" sz="2650" dirty="0">
              <a:latin typeface="Roboto" panose="020B0604020202020204" charset="0"/>
              <a:ea typeface="Roboto" panose="020B0604020202020204" charset="0"/>
            </a:endParaRPr>
          </a:p>
        </p:txBody>
      </p:sp>
      <p:sp>
        <p:nvSpPr>
          <p:cNvPr id="22" name="Text 20"/>
          <p:cNvSpPr/>
          <p:nvPr/>
        </p:nvSpPr>
        <p:spPr>
          <a:xfrm>
            <a:off x="9016365" y="3947517"/>
            <a:ext cx="1928098" cy="354330"/>
          </a:xfrm>
          <a:prstGeom prst="rect">
            <a:avLst/>
          </a:prstGeom>
          <a:noFill/>
          <a:ln/>
        </p:spPr>
        <p:txBody>
          <a:bodyPr wrap="none" lIns="0" tIns="0" rIns="0" bIns="0" rtlCol="0" anchor="t"/>
          <a:lstStyle/>
          <a:p>
            <a:pPr marL="0" indent="0" algn="ctr">
              <a:lnSpc>
                <a:spcPts val="2750"/>
              </a:lnSpc>
              <a:buNone/>
            </a:pPr>
            <a:r>
              <a:rPr lang="en-US" sz="2200" dirty="0">
                <a:solidFill>
                  <a:srgbClr val="3C3939"/>
                </a:solidFill>
                <a:latin typeface="Roboto" panose="020B0604020202020204" charset="0"/>
                <a:ea typeface="Roboto" panose="020B0604020202020204" charset="0"/>
                <a:cs typeface="Raleway" pitchFamily="34" charset="-120"/>
              </a:rPr>
              <a:t>Cloud/Server</a:t>
            </a:r>
            <a:endParaRPr lang="en-US" sz="2200" dirty="0">
              <a:latin typeface="Roboto" panose="020B0604020202020204" charset="0"/>
              <a:ea typeface="Roboto" panose="020B0604020202020204" charset="0"/>
            </a:endParaRPr>
          </a:p>
        </p:txBody>
      </p:sp>
      <p:sp>
        <p:nvSpPr>
          <p:cNvPr id="23" name="Text 21"/>
          <p:cNvSpPr/>
          <p:nvPr/>
        </p:nvSpPr>
        <p:spPr>
          <a:xfrm>
            <a:off x="9016365" y="4437936"/>
            <a:ext cx="1928098" cy="1451610"/>
          </a:xfrm>
          <a:prstGeom prst="rect">
            <a:avLst/>
          </a:prstGeom>
          <a:noFill/>
          <a:ln/>
        </p:spPr>
        <p:txBody>
          <a:bodyPr wrap="square" lIns="0" tIns="0" rIns="0" bIns="0" rtlCol="0" anchor="t"/>
          <a:lstStyle/>
          <a:p>
            <a:pPr marL="0" indent="0" algn="ctr">
              <a:lnSpc>
                <a:spcPts val="2850"/>
              </a:lnSpc>
              <a:buNone/>
            </a:pPr>
            <a:r>
              <a:rPr lang="en-US" sz="1750" dirty="0">
                <a:solidFill>
                  <a:srgbClr val="3C3939"/>
                </a:solidFill>
                <a:latin typeface="Roboto" panose="020B0604020202020204" charset="0"/>
                <a:ea typeface="Roboto" panose="020B0604020202020204" charset="0"/>
                <a:cs typeface="Roboto" pitchFamily="34" charset="-120"/>
              </a:rPr>
              <a:t>Lưu trữ, phân tích dữ liệu lớn bằng AI/ML để đưa ra thông tin hữu ích.</a:t>
            </a:r>
            <a:endParaRPr lang="en-US" sz="1750" dirty="0">
              <a:latin typeface="Roboto" panose="020B0604020202020204" charset="0"/>
              <a:ea typeface="Roboto" panose="020B0604020202020204" charset="0"/>
            </a:endParaRPr>
          </a:p>
        </p:txBody>
      </p:sp>
      <p:sp>
        <p:nvSpPr>
          <p:cNvPr id="24" name="Shape 22"/>
          <p:cNvSpPr/>
          <p:nvPr/>
        </p:nvSpPr>
        <p:spPr>
          <a:xfrm>
            <a:off x="12630388" y="3040261"/>
            <a:ext cx="30480" cy="680442"/>
          </a:xfrm>
          <a:prstGeom prst="roundRect">
            <a:avLst>
              <a:gd name="adj" fmla="val 312558"/>
            </a:avLst>
          </a:prstGeom>
          <a:solidFill>
            <a:srgbClr val="C7C7D0"/>
          </a:solidFill>
          <a:ln/>
        </p:spPr>
      </p:sp>
      <p:sp>
        <p:nvSpPr>
          <p:cNvPr id="25" name="Shape 23"/>
          <p:cNvSpPr/>
          <p:nvPr/>
        </p:nvSpPr>
        <p:spPr>
          <a:xfrm>
            <a:off x="12390477" y="2785110"/>
            <a:ext cx="510302" cy="510302"/>
          </a:xfrm>
          <a:prstGeom prst="roundRect">
            <a:avLst>
              <a:gd name="adj" fmla="val 18669"/>
            </a:avLst>
          </a:prstGeom>
          <a:solidFill>
            <a:srgbClr val="E1E1EA"/>
          </a:solidFill>
          <a:ln w="7620">
            <a:solidFill>
              <a:srgbClr val="C7C7D0"/>
            </a:solidFill>
            <a:prstDash val="solid"/>
          </a:ln>
        </p:spPr>
      </p:sp>
      <p:sp>
        <p:nvSpPr>
          <p:cNvPr id="26" name="Text 24"/>
          <p:cNvSpPr/>
          <p:nvPr/>
        </p:nvSpPr>
        <p:spPr>
          <a:xfrm>
            <a:off x="12475547" y="2827615"/>
            <a:ext cx="340162" cy="425291"/>
          </a:xfrm>
          <a:prstGeom prst="rect">
            <a:avLst/>
          </a:prstGeom>
          <a:noFill/>
          <a:ln/>
        </p:spPr>
        <p:txBody>
          <a:bodyPr wrap="none" lIns="0" tIns="0" rIns="0" bIns="0" rtlCol="0" anchor="t"/>
          <a:lstStyle/>
          <a:p>
            <a:pPr marL="0" indent="0" algn="ctr">
              <a:lnSpc>
                <a:spcPts val="2650"/>
              </a:lnSpc>
              <a:buNone/>
            </a:pPr>
            <a:r>
              <a:rPr lang="en-US" sz="2650" dirty="0">
                <a:solidFill>
                  <a:srgbClr val="3C3939"/>
                </a:solidFill>
                <a:latin typeface="Roboto" panose="020B0604020202020204" charset="0"/>
                <a:ea typeface="Roboto" panose="020B0604020202020204" charset="0"/>
                <a:cs typeface="Raleway" pitchFamily="34" charset="-120"/>
              </a:rPr>
              <a:t>5</a:t>
            </a:r>
            <a:endParaRPr lang="en-US" sz="2650" dirty="0">
              <a:latin typeface="Roboto" panose="020B0604020202020204" charset="0"/>
              <a:ea typeface="Roboto" panose="020B0604020202020204" charset="0"/>
            </a:endParaRPr>
          </a:p>
        </p:txBody>
      </p:sp>
      <p:sp>
        <p:nvSpPr>
          <p:cNvPr id="27" name="Text 25"/>
          <p:cNvSpPr/>
          <p:nvPr/>
        </p:nvSpPr>
        <p:spPr>
          <a:xfrm>
            <a:off x="11681579" y="3947517"/>
            <a:ext cx="1928217" cy="708660"/>
          </a:xfrm>
          <a:prstGeom prst="rect">
            <a:avLst/>
          </a:prstGeom>
          <a:noFill/>
          <a:ln/>
        </p:spPr>
        <p:txBody>
          <a:bodyPr wrap="square" lIns="0" tIns="0" rIns="0" bIns="0" rtlCol="0" anchor="t"/>
          <a:lstStyle/>
          <a:p>
            <a:pPr marL="0" indent="0" algn="ctr">
              <a:lnSpc>
                <a:spcPts val="2750"/>
              </a:lnSpc>
              <a:buNone/>
            </a:pPr>
            <a:r>
              <a:rPr lang="en-US" sz="2200" dirty="0">
                <a:solidFill>
                  <a:srgbClr val="3C3939"/>
                </a:solidFill>
                <a:latin typeface="Roboto" panose="020B0604020202020204" charset="0"/>
                <a:ea typeface="Roboto" panose="020B0604020202020204" charset="0"/>
                <a:cs typeface="Raleway" pitchFamily="34" charset="-120"/>
              </a:rPr>
              <a:t>Ứng dụng giao diện</a:t>
            </a:r>
            <a:endParaRPr lang="en-US" sz="2200" dirty="0">
              <a:latin typeface="Roboto" panose="020B0604020202020204" charset="0"/>
              <a:ea typeface="Roboto" panose="020B0604020202020204" charset="0"/>
            </a:endParaRPr>
          </a:p>
        </p:txBody>
      </p:sp>
      <p:sp>
        <p:nvSpPr>
          <p:cNvPr id="28" name="Text 26"/>
          <p:cNvSpPr/>
          <p:nvPr/>
        </p:nvSpPr>
        <p:spPr>
          <a:xfrm>
            <a:off x="11681579" y="4792266"/>
            <a:ext cx="1928217" cy="1814513"/>
          </a:xfrm>
          <a:prstGeom prst="rect">
            <a:avLst/>
          </a:prstGeom>
          <a:noFill/>
          <a:ln/>
        </p:spPr>
        <p:txBody>
          <a:bodyPr wrap="square" lIns="0" tIns="0" rIns="0" bIns="0" rtlCol="0" anchor="t"/>
          <a:lstStyle/>
          <a:p>
            <a:pPr marL="0" indent="0" algn="ctr">
              <a:lnSpc>
                <a:spcPts val="2850"/>
              </a:lnSpc>
              <a:buNone/>
            </a:pPr>
            <a:r>
              <a:rPr lang="en-US" sz="1750" dirty="0">
                <a:solidFill>
                  <a:srgbClr val="3C3939"/>
                </a:solidFill>
                <a:latin typeface="Roboto" panose="020B0604020202020204" charset="0"/>
                <a:ea typeface="Roboto" panose="020B0604020202020204" charset="0"/>
                <a:cs typeface="Roboto" pitchFamily="34" charset="-120"/>
              </a:rPr>
              <a:t>Hiển thị kết quả cho bác sĩ và bệnh nhân qua ứng dụng di động hoặc máy tính.</a:t>
            </a:r>
            <a:endParaRPr lang="en-US" sz="1750" dirty="0">
              <a:latin typeface="Roboto" panose="020B0604020202020204" charset="0"/>
              <a:ea typeface="Roboto" panose="020B060402020202020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1330047"/>
            <a:ext cx="10198775" cy="708779"/>
          </a:xfrm>
          <a:prstGeom prst="rect">
            <a:avLst/>
          </a:prstGeom>
          <a:noFill/>
          <a:ln/>
        </p:spPr>
        <p:txBody>
          <a:bodyPr wrap="none" lIns="0" tIns="0" rIns="0" bIns="0" rtlCol="0" anchor="t"/>
          <a:lstStyle/>
          <a:p>
            <a:pPr marL="0" indent="0" algn="l">
              <a:lnSpc>
                <a:spcPts val="5550"/>
              </a:lnSpc>
              <a:buNone/>
            </a:pPr>
            <a:r>
              <a:rPr lang="en-US" sz="4450" dirty="0">
                <a:solidFill>
                  <a:srgbClr val="1B1B27"/>
                </a:solidFill>
                <a:latin typeface="Roboto" panose="020B0604020202020204" charset="0"/>
                <a:ea typeface="Roboto" panose="020B0604020202020204" charset="0"/>
                <a:cs typeface="Raleway" pitchFamily="34" charset="-120"/>
              </a:rPr>
              <a:t>Ứng Dụng Thực Tiễn của IoT trong Y Tế</a:t>
            </a:r>
            <a:endParaRPr lang="en-US" sz="4450" dirty="0">
              <a:latin typeface="Roboto" panose="020B0604020202020204" charset="0"/>
              <a:ea typeface="Roboto" panose="020B0604020202020204" charset="0"/>
            </a:endParaRPr>
          </a:p>
        </p:txBody>
      </p:sp>
      <p:pic>
        <p:nvPicPr>
          <p:cNvPr id="3" name="Image 0" descr="preencoded.png"/>
          <p:cNvPicPr>
            <a:picLocks noChangeAspect="1"/>
          </p:cNvPicPr>
          <p:nvPr/>
        </p:nvPicPr>
        <p:blipFill>
          <a:blip r:embed="rId3"/>
          <a:stretch>
            <a:fillRect/>
          </a:stretch>
        </p:blipFill>
        <p:spPr>
          <a:xfrm>
            <a:off x="793790" y="2492454"/>
            <a:ext cx="3048000" cy="1883807"/>
          </a:xfrm>
          <a:prstGeom prst="rect">
            <a:avLst/>
          </a:prstGeom>
        </p:spPr>
      </p:pic>
      <p:sp>
        <p:nvSpPr>
          <p:cNvPr id="4" name="Text 1"/>
          <p:cNvSpPr/>
          <p:nvPr/>
        </p:nvSpPr>
        <p:spPr>
          <a:xfrm>
            <a:off x="793790" y="4603075"/>
            <a:ext cx="3048000" cy="708660"/>
          </a:xfrm>
          <a:prstGeom prst="rect">
            <a:avLst/>
          </a:prstGeom>
          <a:noFill/>
          <a:ln/>
        </p:spPr>
        <p:txBody>
          <a:bodyPr wrap="square" lIns="0" tIns="0" rIns="0" bIns="0" rtlCol="0" anchor="t"/>
          <a:lstStyle/>
          <a:p>
            <a:pPr marL="0" indent="0" algn="l">
              <a:lnSpc>
                <a:spcPts val="2750"/>
              </a:lnSpc>
              <a:buNone/>
            </a:pPr>
            <a:r>
              <a:rPr lang="en-US" sz="2200" dirty="0">
                <a:solidFill>
                  <a:srgbClr val="3C3939"/>
                </a:solidFill>
                <a:latin typeface="Roboto" panose="020B0604020202020204" charset="0"/>
                <a:ea typeface="Roboto" panose="020B0604020202020204" charset="0"/>
                <a:cs typeface="Raleway" pitchFamily="34" charset="-120"/>
              </a:rPr>
              <a:t>Giám sát Bệnh nhân từ xa (RPM)</a:t>
            </a:r>
            <a:endParaRPr lang="en-US" sz="2200" dirty="0">
              <a:latin typeface="Roboto" panose="020B0604020202020204" charset="0"/>
              <a:ea typeface="Roboto" panose="020B0604020202020204" charset="0"/>
            </a:endParaRPr>
          </a:p>
        </p:txBody>
      </p:sp>
      <p:sp>
        <p:nvSpPr>
          <p:cNvPr id="5" name="Text 2"/>
          <p:cNvSpPr/>
          <p:nvPr/>
        </p:nvSpPr>
        <p:spPr>
          <a:xfrm>
            <a:off x="793790" y="5447824"/>
            <a:ext cx="3048000" cy="1451610"/>
          </a:xfrm>
          <a:prstGeom prst="rect">
            <a:avLst/>
          </a:prstGeom>
          <a:noFill/>
          <a:ln/>
        </p:spPr>
        <p:txBody>
          <a:bodyPr wrap="square" lIns="0" tIns="0" rIns="0" bIns="0" rtlCol="0" anchor="t"/>
          <a:lstStyle/>
          <a:p>
            <a:pPr marL="0" indent="0" algn="l">
              <a:lnSpc>
                <a:spcPts val="2850"/>
              </a:lnSpc>
              <a:buNone/>
            </a:pPr>
            <a:r>
              <a:rPr lang="en-US" sz="1750" dirty="0">
                <a:solidFill>
                  <a:srgbClr val="3C3939"/>
                </a:solidFill>
                <a:latin typeface="Roboto" panose="020B0604020202020204" charset="0"/>
                <a:ea typeface="Roboto" panose="020B0604020202020204" charset="0"/>
                <a:cs typeface="Roboto" pitchFamily="34" charset="-120"/>
              </a:rPr>
              <a:t>Theo dõi liên tục chỉ số sinh tồn của bệnh nhân tại nhà, cảnh báo kịp thời khi có bất thường.</a:t>
            </a:r>
            <a:endParaRPr lang="en-US" sz="1750" dirty="0">
              <a:latin typeface="Roboto" panose="020B0604020202020204" charset="0"/>
              <a:ea typeface="Roboto" panose="020B0604020202020204" charset="0"/>
            </a:endParaRPr>
          </a:p>
        </p:txBody>
      </p:sp>
      <p:pic>
        <p:nvPicPr>
          <p:cNvPr id="6" name="Image 1" descr="preencoded.png"/>
          <p:cNvPicPr>
            <a:picLocks noChangeAspect="1"/>
          </p:cNvPicPr>
          <p:nvPr/>
        </p:nvPicPr>
        <p:blipFill>
          <a:blip r:embed="rId4"/>
          <a:stretch>
            <a:fillRect/>
          </a:stretch>
        </p:blipFill>
        <p:spPr>
          <a:xfrm>
            <a:off x="4125278" y="2492454"/>
            <a:ext cx="3048119" cy="1883807"/>
          </a:xfrm>
          <a:prstGeom prst="rect">
            <a:avLst/>
          </a:prstGeom>
        </p:spPr>
      </p:pic>
      <p:sp>
        <p:nvSpPr>
          <p:cNvPr id="7" name="Text 3"/>
          <p:cNvSpPr/>
          <p:nvPr/>
        </p:nvSpPr>
        <p:spPr>
          <a:xfrm>
            <a:off x="4125278" y="4603075"/>
            <a:ext cx="3048119" cy="708660"/>
          </a:xfrm>
          <a:prstGeom prst="rect">
            <a:avLst/>
          </a:prstGeom>
          <a:noFill/>
          <a:ln/>
        </p:spPr>
        <p:txBody>
          <a:bodyPr wrap="square" lIns="0" tIns="0" rIns="0" bIns="0" rtlCol="0" anchor="t"/>
          <a:lstStyle/>
          <a:p>
            <a:pPr marL="0" indent="0" algn="l">
              <a:lnSpc>
                <a:spcPts val="2750"/>
              </a:lnSpc>
              <a:buNone/>
            </a:pPr>
            <a:r>
              <a:rPr lang="en-US" sz="2200" dirty="0">
                <a:solidFill>
                  <a:srgbClr val="3C3939"/>
                </a:solidFill>
                <a:latin typeface="Roboto" panose="020B0604020202020204" charset="0"/>
                <a:ea typeface="Roboto" panose="020B0604020202020204" charset="0"/>
                <a:cs typeface="Raleway" pitchFamily="34" charset="-120"/>
              </a:rPr>
              <a:t>Bảo trì Dự đoán Thiết bị Y tế</a:t>
            </a:r>
            <a:endParaRPr lang="en-US" sz="2200" dirty="0">
              <a:latin typeface="Roboto" panose="020B0604020202020204" charset="0"/>
              <a:ea typeface="Roboto" panose="020B0604020202020204" charset="0"/>
            </a:endParaRPr>
          </a:p>
        </p:txBody>
      </p:sp>
      <p:sp>
        <p:nvSpPr>
          <p:cNvPr id="8" name="Text 4"/>
          <p:cNvSpPr/>
          <p:nvPr/>
        </p:nvSpPr>
        <p:spPr>
          <a:xfrm>
            <a:off x="4125278" y="5447824"/>
            <a:ext cx="3048119" cy="1088708"/>
          </a:xfrm>
          <a:prstGeom prst="rect">
            <a:avLst/>
          </a:prstGeom>
          <a:noFill/>
          <a:ln/>
        </p:spPr>
        <p:txBody>
          <a:bodyPr wrap="square" lIns="0" tIns="0" rIns="0" bIns="0" rtlCol="0" anchor="t"/>
          <a:lstStyle/>
          <a:p>
            <a:pPr marL="0" indent="0" algn="l">
              <a:lnSpc>
                <a:spcPts val="2850"/>
              </a:lnSpc>
              <a:buNone/>
            </a:pPr>
            <a:r>
              <a:rPr lang="en-US" sz="1750" dirty="0">
                <a:solidFill>
                  <a:srgbClr val="3C3939"/>
                </a:solidFill>
                <a:latin typeface="Roboto" panose="020B0604020202020204" charset="0"/>
                <a:ea typeface="Roboto" panose="020B0604020202020204" charset="0"/>
                <a:cs typeface="Roboto" pitchFamily="34" charset="-120"/>
              </a:rPr>
              <a:t>Gắn cảm biến vào máy móc để dự đoán nhu cầu bảo trì, tránh gián đoạn dịch vụ.</a:t>
            </a:r>
            <a:endParaRPr lang="en-US" sz="1750" dirty="0">
              <a:latin typeface="Roboto" panose="020B0604020202020204" charset="0"/>
              <a:ea typeface="Roboto" panose="020B0604020202020204" charset="0"/>
            </a:endParaRPr>
          </a:p>
        </p:txBody>
      </p:sp>
      <p:pic>
        <p:nvPicPr>
          <p:cNvPr id="9" name="Image 2" descr="preencoded.png"/>
          <p:cNvPicPr>
            <a:picLocks noChangeAspect="1"/>
          </p:cNvPicPr>
          <p:nvPr/>
        </p:nvPicPr>
        <p:blipFill>
          <a:blip r:embed="rId5"/>
          <a:stretch>
            <a:fillRect/>
          </a:stretch>
        </p:blipFill>
        <p:spPr>
          <a:xfrm>
            <a:off x="7456884" y="2492454"/>
            <a:ext cx="3048119" cy="1883807"/>
          </a:xfrm>
          <a:prstGeom prst="rect">
            <a:avLst/>
          </a:prstGeom>
        </p:spPr>
      </p:pic>
      <p:sp>
        <p:nvSpPr>
          <p:cNvPr id="10" name="Text 5"/>
          <p:cNvSpPr/>
          <p:nvPr/>
        </p:nvSpPr>
        <p:spPr>
          <a:xfrm>
            <a:off x="7456884" y="4603075"/>
            <a:ext cx="3048119" cy="708660"/>
          </a:xfrm>
          <a:prstGeom prst="rect">
            <a:avLst/>
          </a:prstGeom>
          <a:noFill/>
          <a:ln/>
        </p:spPr>
        <p:txBody>
          <a:bodyPr wrap="square" lIns="0" tIns="0" rIns="0" bIns="0" rtlCol="0" anchor="t"/>
          <a:lstStyle/>
          <a:p>
            <a:pPr marL="0" indent="0" algn="l">
              <a:lnSpc>
                <a:spcPts val="2750"/>
              </a:lnSpc>
              <a:buNone/>
            </a:pPr>
            <a:r>
              <a:rPr lang="en-US" sz="2200" dirty="0">
                <a:solidFill>
                  <a:srgbClr val="3C3939"/>
                </a:solidFill>
                <a:latin typeface="Roboto" panose="020B0604020202020204" charset="0"/>
                <a:ea typeface="Roboto" panose="020B0604020202020204" charset="0"/>
                <a:cs typeface="Raleway" pitchFamily="34" charset="-120"/>
              </a:rPr>
              <a:t>Tele-medicine &amp; Phẫu thuật từ xa</a:t>
            </a:r>
            <a:endParaRPr lang="en-US" sz="2200" dirty="0">
              <a:latin typeface="Roboto" panose="020B0604020202020204" charset="0"/>
              <a:ea typeface="Roboto" panose="020B0604020202020204" charset="0"/>
            </a:endParaRPr>
          </a:p>
        </p:txBody>
      </p:sp>
      <p:sp>
        <p:nvSpPr>
          <p:cNvPr id="11" name="Text 6"/>
          <p:cNvSpPr/>
          <p:nvPr/>
        </p:nvSpPr>
        <p:spPr>
          <a:xfrm>
            <a:off x="7456884" y="5447824"/>
            <a:ext cx="3048119" cy="1088708"/>
          </a:xfrm>
          <a:prstGeom prst="rect">
            <a:avLst/>
          </a:prstGeom>
          <a:noFill/>
          <a:ln/>
        </p:spPr>
        <p:txBody>
          <a:bodyPr wrap="square" lIns="0" tIns="0" rIns="0" bIns="0" rtlCol="0" anchor="t"/>
          <a:lstStyle/>
          <a:p>
            <a:pPr marL="0" indent="0" algn="l">
              <a:lnSpc>
                <a:spcPts val="2850"/>
              </a:lnSpc>
              <a:buNone/>
            </a:pPr>
            <a:r>
              <a:rPr lang="en-US" sz="1750" dirty="0">
                <a:solidFill>
                  <a:srgbClr val="3C3939"/>
                </a:solidFill>
                <a:latin typeface="Roboto" panose="020B0604020202020204" charset="0"/>
                <a:ea typeface="Roboto" panose="020B0604020202020204" charset="0"/>
                <a:cs typeface="Roboto" pitchFamily="34" charset="-120"/>
              </a:rPr>
              <a:t>Tư vấn, chẩn đoán, thậm chí phẫu thuật robot từ xa, mở rộng khả năng tiếp cận y tế.</a:t>
            </a:r>
            <a:endParaRPr lang="en-US" sz="1750" dirty="0">
              <a:latin typeface="Roboto" panose="020B0604020202020204" charset="0"/>
              <a:ea typeface="Roboto" panose="020B0604020202020204" charset="0"/>
            </a:endParaRPr>
          </a:p>
        </p:txBody>
      </p:sp>
      <p:pic>
        <p:nvPicPr>
          <p:cNvPr id="12" name="Image 3" descr="preencoded.png"/>
          <p:cNvPicPr>
            <a:picLocks noChangeAspect="1"/>
          </p:cNvPicPr>
          <p:nvPr/>
        </p:nvPicPr>
        <p:blipFill>
          <a:blip r:embed="rId6"/>
          <a:stretch>
            <a:fillRect/>
          </a:stretch>
        </p:blipFill>
        <p:spPr>
          <a:xfrm>
            <a:off x="10788491" y="2492454"/>
            <a:ext cx="3048119" cy="1883807"/>
          </a:xfrm>
          <a:prstGeom prst="rect">
            <a:avLst/>
          </a:prstGeom>
        </p:spPr>
      </p:pic>
      <p:sp>
        <p:nvSpPr>
          <p:cNvPr id="13" name="Text 7"/>
          <p:cNvSpPr/>
          <p:nvPr/>
        </p:nvSpPr>
        <p:spPr>
          <a:xfrm>
            <a:off x="10788491" y="4603075"/>
            <a:ext cx="3048119" cy="708660"/>
          </a:xfrm>
          <a:prstGeom prst="rect">
            <a:avLst/>
          </a:prstGeom>
          <a:noFill/>
          <a:ln/>
        </p:spPr>
        <p:txBody>
          <a:bodyPr wrap="square" lIns="0" tIns="0" rIns="0" bIns="0" rtlCol="0" anchor="t"/>
          <a:lstStyle/>
          <a:p>
            <a:pPr marL="0" indent="0" algn="l">
              <a:lnSpc>
                <a:spcPts val="2750"/>
              </a:lnSpc>
              <a:buNone/>
            </a:pPr>
            <a:r>
              <a:rPr lang="en-US" sz="2200" dirty="0">
                <a:solidFill>
                  <a:srgbClr val="3C3939"/>
                </a:solidFill>
                <a:latin typeface="Roboto" panose="020B0604020202020204" charset="0"/>
                <a:ea typeface="Roboto" panose="020B0604020202020204" charset="0"/>
                <a:cs typeface="Raleway" pitchFamily="34" charset="-120"/>
              </a:rPr>
              <a:t>Quản lý Kho Dược phẩm</a:t>
            </a:r>
            <a:endParaRPr lang="en-US" sz="2200" dirty="0">
              <a:latin typeface="Roboto" panose="020B0604020202020204" charset="0"/>
              <a:ea typeface="Roboto" panose="020B0604020202020204" charset="0"/>
            </a:endParaRPr>
          </a:p>
        </p:txBody>
      </p:sp>
      <p:sp>
        <p:nvSpPr>
          <p:cNvPr id="14" name="Text 8"/>
          <p:cNvSpPr/>
          <p:nvPr/>
        </p:nvSpPr>
        <p:spPr>
          <a:xfrm>
            <a:off x="10788491" y="5447824"/>
            <a:ext cx="3048119" cy="1451610"/>
          </a:xfrm>
          <a:prstGeom prst="rect">
            <a:avLst/>
          </a:prstGeom>
          <a:noFill/>
          <a:ln/>
        </p:spPr>
        <p:txBody>
          <a:bodyPr wrap="square" lIns="0" tIns="0" rIns="0" bIns="0" rtlCol="0" anchor="t"/>
          <a:lstStyle/>
          <a:p>
            <a:pPr marL="0" indent="0" algn="l">
              <a:lnSpc>
                <a:spcPts val="2850"/>
              </a:lnSpc>
              <a:buNone/>
            </a:pPr>
            <a:r>
              <a:rPr lang="en-US" sz="1750" dirty="0">
                <a:solidFill>
                  <a:srgbClr val="3C3939"/>
                </a:solidFill>
                <a:latin typeface="Roboto" panose="020B0604020202020204" charset="0"/>
                <a:ea typeface="Roboto" panose="020B0604020202020204" charset="0"/>
                <a:cs typeface="Roboto" pitchFamily="34" charset="-120"/>
              </a:rPr>
              <a:t>Sử dụng RFID và cảm biến nhiệt ẩm để đảm bảo điều kiện bảo quản thuốc, đặc biệt là vaccine.</a:t>
            </a:r>
            <a:endParaRPr lang="en-US" sz="1750" dirty="0">
              <a:latin typeface="Roboto" panose="020B0604020202020204" charset="0"/>
              <a:ea typeface="Roboto" panose="020B0604020202020204"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1039535"/>
            <a:ext cx="5670590" cy="708779"/>
          </a:xfrm>
          <a:prstGeom prst="rect">
            <a:avLst/>
          </a:prstGeom>
          <a:noFill/>
          <a:ln/>
        </p:spPr>
        <p:txBody>
          <a:bodyPr wrap="none" lIns="0" tIns="0" rIns="0" bIns="0" rtlCol="0" anchor="t"/>
          <a:lstStyle/>
          <a:p>
            <a:pPr marL="0" indent="0" algn="l">
              <a:lnSpc>
                <a:spcPts val="5550"/>
              </a:lnSpc>
              <a:buNone/>
            </a:pPr>
            <a:r>
              <a:rPr lang="en-US" sz="4450" dirty="0">
                <a:solidFill>
                  <a:srgbClr val="1B1B27"/>
                </a:solidFill>
                <a:latin typeface="Roboto" panose="020B0604020202020204" charset="0"/>
                <a:ea typeface="Roboto" panose="020B0604020202020204" charset="0"/>
                <a:cs typeface="Raleway" pitchFamily="34" charset="-120"/>
              </a:rPr>
              <a:t>Lợi Ích Đem Lại</a:t>
            </a:r>
            <a:endParaRPr lang="en-US" sz="4450" dirty="0">
              <a:latin typeface="Roboto" panose="020B0604020202020204" charset="0"/>
              <a:ea typeface="Roboto" panose="020B0604020202020204" charset="0"/>
            </a:endParaRPr>
          </a:p>
        </p:txBody>
      </p:sp>
      <p:sp>
        <p:nvSpPr>
          <p:cNvPr id="3" name="Shape 1"/>
          <p:cNvSpPr/>
          <p:nvPr/>
        </p:nvSpPr>
        <p:spPr>
          <a:xfrm>
            <a:off x="793790" y="2542103"/>
            <a:ext cx="6407944" cy="2040493"/>
          </a:xfrm>
          <a:prstGeom prst="roundRect">
            <a:avLst>
              <a:gd name="adj" fmla="val 7170"/>
            </a:avLst>
          </a:prstGeom>
          <a:solidFill>
            <a:srgbClr val="FFFFFF">
              <a:alpha val="95000"/>
            </a:srgbClr>
          </a:solidFill>
          <a:ln/>
        </p:spPr>
      </p:sp>
      <p:sp>
        <p:nvSpPr>
          <p:cNvPr id="4" name="Shape 2"/>
          <p:cNvSpPr/>
          <p:nvPr/>
        </p:nvSpPr>
        <p:spPr>
          <a:xfrm>
            <a:off x="793790" y="2511623"/>
            <a:ext cx="6407944" cy="121920"/>
          </a:xfrm>
          <a:prstGeom prst="roundRect">
            <a:avLst>
              <a:gd name="adj" fmla="val 78139"/>
            </a:avLst>
          </a:prstGeom>
          <a:solidFill>
            <a:srgbClr val="1B1B27"/>
          </a:solidFill>
          <a:ln/>
        </p:spPr>
      </p:sp>
      <p:sp>
        <p:nvSpPr>
          <p:cNvPr id="5" name="Shape 3"/>
          <p:cNvSpPr/>
          <p:nvPr/>
        </p:nvSpPr>
        <p:spPr>
          <a:xfrm>
            <a:off x="3657540" y="2201942"/>
            <a:ext cx="680442" cy="680442"/>
          </a:xfrm>
          <a:prstGeom prst="roundRect">
            <a:avLst>
              <a:gd name="adj" fmla="val 134383"/>
            </a:avLst>
          </a:prstGeom>
          <a:solidFill>
            <a:srgbClr val="1B1B27"/>
          </a:solidFill>
          <a:ln/>
        </p:spPr>
      </p:sp>
      <p:pic>
        <p:nvPicPr>
          <p:cNvPr id="6" name="Image 0" descr="preencoded.png"/>
          <p:cNvPicPr>
            <a:picLocks noChangeAspect="1"/>
          </p:cNvPicPr>
          <p:nvPr/>
        </p:nvPicPr>
        <p:blipFill>
          <a:blip r:embed="rId3"/>
          <a:stretch>
            <a:fillRect/>
          </a:stretch>
        </p:blipFill>
        <p:spPr>
          <a:xfrm>
            <a:off x="3861614" y="2372082"/>
            <a:ext cx="272177" cy="340162"/>
          </a:xfrm>
          <a:prstGeom prst="rect">
            <a:avLst/>
          </a:prstGeom>
        </p:spPr>
      </p:pic>
      <p:sp>
        <p:nvSpPr>
          <p:cNvPr id="7" name="Text 4"/>
          <p:cNvSpPr/>
          <p:nvPr/>
        </p:nvSpPr>
        <p:spPr>
          <a:xfrm>
            <a:off x="1051084" y="3109079"/>
            <a:ext cx="3946565" cy="354330"/>
          </a:xfrm>
          <a:prstGeom prst="rect">
            <a:avLst/>
          </a:prstGeom>
          <a:noFill/>
          <a:ln/>
        </p:spPr>
        <p:txBody>
          <a:bodyPr wrap="none" lIns="0" tIns="0" rIns="0" bIns="0" rtlCol="0" anchor="t"/>
          <a:lstStyle/>
          <a:p>
            <a:pPr marL="0" indent="0" algn="l">
              <a:lnSpc>
                <a:spcPts val="2750"/>
              </a:lnSpc>
              <a:buNone/>
            </a:pPr>
            <a:r>
              <a:rPr lang="en-US" sz="2200" dirty="0">
                <a:solidFill>
                  <a:srgbClr val="3C3939"/>
                </a:solidFill>
                <a:latin typeface="Roboto" panose="020B0604020202020204" charset="0"/>
                <a:ea typeface="Roboto" panose="020B0604020202020204" charset="0"/>
                <a:cs typeface="Raleway" pitchFamily="34" charset="-120"/>
              </a:rPr>
              <a:t>Cải thiện chất lượng chăm sóc</a:t>
            </a:r>
            <a:endParaRPr lang="en-US" sz="2200" dirty="0">
              <a:latin typeface="Roboto" panose="020B0604020202020204" charset="0"/>
              <a:ea typeface="Roboto" panose="020B0604020202020204" charset="0"/>
            </a:endParaRPr>
          </a:p>
        </p:txBody>
      </p:sp>
      <p:sp>
        <p:nvSpPr>
          <p:cNvPr id="8" name="Text 5"/>
          <p:cNvSpPr/>
          <p:nvPr/>
        </p:nvSpPr>
        <p:spPr>
          <a:xfrm>
            <a:off x="1051084" y="3599497"/>
            <a:ext cx="5893356" cy="725805"/>
          </a:xfrm>
          <a:prstGeom prst="rect">
            <a:avLst/>
          </a:prstGeom>
          <a:noFill/>
          <a:ln/>
        </p:spPr>
        <p:txBody>
          <a:bodyPr wrap="square" lIns="0" tIns="0" rIns="0" bIns="0" rtlCol="0" anchor="t"/>
          <a:lstStyle/>
          <a:p>
            <a:pPr marL="0" indent="0" algn="l">
              <a:lnSpc>
                <a:spcPts val="2850"/>
              </a:lnSpc>
              <a:buNone/>
            </a:pPr>
            <a:r>
              <a:rPr lang="en-US" sz="1750" dirty="0">
                <a:solidFill>
                  <a:srgbClr val="3C3939"/>
                </a:solidFill>
                <a:latin typeface="Roboto" panose="020B0604020202020204" charset="0"/>
                <a:ea typeface="Roboto" panose="020B0604020202020204" charset="0"/>
                <a:cs typeface="Roboto" pitchFamily="34" charset="-120"/>
              </a:rPr>
              <a:t>Dữ liệu thời gian thực giúp chẩn đoán chính xác hơn và can thiệp kịp thời.</a:t>
            </a:r>
            <a:endParaRPr lang="en-US" sz="1750" dirty="0">
              <a:latin typeface="Roboto" panose="020B0604020202020204" charset="0"/>
              <a:ea typeface="Roboto" panose="020B0604020202020204" charset="0"/>
            </a:endParaRPr>
          </a:p>
        </p:txBody>
      </p:sp>
      <p:sp>
        <p:nvSpPr>
          <p:cNvPr id="9" name="Shape 6"/>
          <p:cNvSpPr/>
          <p:nvPr/>
        </p:nvSpPr>
        <p:spPr>
          <a:xfrm>
            <a:off x="7428548" y="2542103"/>
            <a:ext cx="6408063" cy="2040493"/>
          </a:xfrm>
          <a:prstGeom prst="roundRect">
            <a:avLst>
              <a:gd name="adj" fmla="val 7170"/>
            </a:avLst>
          </a:prstGeom>
          <a:solidFill>
            <a:srgbClr val="FFFFFF">
              <a:alpha val="95000"/>
            </a:srgbClr>
          </a:solidFill>
          <a:ln/>
        </p:spPr>
      </p:sp>
      <p:sp>
        <p:nvSpPr>
          <p:cNvPr id="10" name="Shape 7"/>
          <p:cNvSpPr/>
          <p:nvPr/>
        </p:nvSpPr>
        <p:spPr>
          <a:xfrm>
            <a:off x="7428548" y="2511623"/>
            <a:ext cx="6408063" cy="121920"/>
          </a:xfrm>
          <a:prstGeom prst="roundRect">
            <a:avLst>
              <a:gd name="adj" fmla="val 78139"/>
            </a:avLst>
          </a:prstGeom>
          <a:solidFill>
            <a:srgbClr val="1B1B27"/>
          </a:solidFill>
          <a:ln/>
        </p:spPr>
      </p:sp>
      <p:sp>
        <p:nvSpPr>
          <p:cNvPr id="11" name="Shape 8"/>
          <p:cNvSpPr/>
          <p:nvPr/>
        </p:nvSpPr>
        <p:spPr>
          <a:xfrm>
            <a:off x="10292298" y="2201942"/>
            <a:ext cx="680442" cy="680442"/>
          </a:xfrm>
          <a:prstGeom prst="roundRect">
            <a:avLst>
              <a:gd name="adj" fmla="val 134383"/>
            </a:avLst>
          </a:prstGeom>
          <a:solidFill>
            <a:srgbClr val="1B1B27"/>
          </a:solidFill>
          <a:ln/>
        </p:spPr>
      </p:sp>
      <p:pic>
        <p:nvPicPr>
          <p:cNvPr id="12" name="Image 1" descr="preencoded.png"/>
          <p:cNvPicPr>
            <a:picLocks noChangeAspect="1"/>
          </p:cNvPicPr>
          <p:nvPr/>
        </p:nvPicPr>
        <p:blipFill>
          <a:blip r:embed="rId4"/>
          <a:stretch>
            <a:fillRect/>
          </a:stretch>
        </p:blipFill>
        <p:spPr>
          <a:xfrm>
            <a:off x="10496371" y="2372082"/>
            <a:ext cx="272177" cy="340162"/>
          </a:xfrm>
          <a:prstGeom prst="rect">
            <a:avLst/>
          </a:prstGeom>
        </p:spPr>
      </p:pic>
      <p:sp>
        <p:nvSpPr>
          <p:cNvPr id="13" name="Text 9"/>
          <p:cNvSpPr/>
          <p:nvPr/>
        </p:nvSpPr>
        <p:spPr>
          <a:xfrm>
            <a:off x="7685842" y="3109079"/>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3C3939"/>
                </a:solidFill>
                <a:latin typeface="Roboto" panose="020B0604020202020204" charset="0"/>
                <a:ea typeface="Roboto" panose="020B0604020202020204" charset="0"/>
                <a:cs typeface="Raleway" pitchFamily="34" charset="-120"/>
              </a:rPr>
              <a:t>Giảm chi phí điều trị</a:t>
            </a:r>
            <a:endParaRPr lang="en-US" sz="2200" dirty="0">
              <a:latin typeface="Roboto" panose="020B0604020202020204" charset="0"/>
              <a:ea typeface="Roboto" panose="020B0604020202020204" charset="0"/>
            </a:endParaRPr>
          </a:p>
        </p:txBody>
      </p:sp>
      <p:sp>
        <p:nvSpPr>
          <p:cNvPr id="14" name="Text 10"/>
          <p:cNvSpPr/>
          <p:nvPr/>
        </p:nvSpPr>
        <p:spPr>
          <a:xfrm>
            <a:off x="7685842" y="3599497"/>
            <a:ext cx="5893475" cy="725805"/>
          </a:xfrm>
          <a:prstGeom prst="rect">
            <a:avLst/>
          </a:prstGeom>
          <a:noFill/>
          <a:ln/>
        </p:spPr>
        <p:txBody>
          <a:bodyPr wrap="square" lIns="0" tIns="0" rIns="0" bIns="0" rtlCol="0" anchor="t"/>
          <a:lstStyle/>
          <a:p>
            <a:pPr marL="0" indent="0" algn="l">
              <a:lnSpc>
                <a:spcPts val="2850"/>
              </a:lnSpc>
              <a:buNone/>
            </a:pPr>
            <a:r>
              <a:rPr lang="en-US" sz="1750" dirty="0">
                <a:solidFill>
                  <a:srgbClr val="3C3939"/>
                </a:solidFill>
                <a:latin typeface="Roboto" panose="020B0604020202020204" charset="0"/>
                <a:ea typeface="Roboto" panose="020B0604020202020204" charset="0"/>
                <a:cs typeface="Roboto" pitchFamily="34" charset="-120"/>
              </a:rPr>
              <a:t>Giảm số lần tái nhập viện, tối ưu hóa nguồn lực bệnh viện và cho phép bệnh nhân tự theo dõi tại nhà.</a:t>
            </a:r>
            <a:endParaRPr lang="en-US" sz="1750" dirty="0">
              <a:latin typeface="Roboto" panose="020B0604020202020204" charset="0"/>
              <a:ea typeface="Roboto" panose="020B0604020202020204" charset="0"/>
            </a:endParaRPr>
          </a:p>
        </p:txBody>
      </p:sp>
      <p:sp>
        <p:nvSpPr>
          <p:cNvPr id="15" name="Shape 11"/>
          <p:cNvSpPr/>
          <p:nvPr/>
        </p:nvSpPr>
        <p:spPr>
          <a:xfrm>
            <a:off x="793790" y="5149572"/>
            <a:ext cx="6407944" cy="2040493"/>
          </a:xfrm>
          <a:prstGeom prst="roundRect">
            <a:avLst>
              <a:gd name="adj" fmla="val 7170"/>
            </a:avLst>
          </a:prstGeom>
          <a:solidFill>
            <a:srgbClr val="FFFFFF">
              <a:alpha val="95000"/>
            </a:srgbClr>
          </a:solidFill>
          <a:ln/>
        </p:spPr>
      </p:sp>
      <p:sp>
        <p:nvSpPr>
          <p:cNvPr id="16" name="Shape 12"/>
          <p:cNvSpPr/>
          <p:nvPr/>
        </p:nvSpPr>
        <p:spPr>
          <a:xfrm>
            <a:off x="793790" y="5119092"/>
            <a:ext cx="6407944" cy="121920"/>
          </a:xfrm>
          <a:prstGeom prst="roundRect">
            <a:avLst>
              <a:gd name="adj" fmla="val 78139"/>
            </a:avLst>
          </a:prstGeom>
          <a:solidFill>
            <a:srgbClr val="1B1B27"/>
          </a:solidFill>
          <a:ln/>
        </p:spPr>
      </p:sp>
      <p:sp>
        <p:nvSpPr>
          <p:cNvPr id="17" name="Shape 13"/>
          <p:cNvSpPr/>
          <p:nvPr/>
        </p:nvSpPr>
        <p:spPr>
          <a:xfrm>
            <a:off x="3657540" y="4809411"/>
            <a:ext cx="680442" cy="680442"/>
          </a:xfrm>
          <a:prstGeom prst="roundRect">
            <a:avLst>
              <a:gd name="adj" fmla="val 134383"/>
            </a:avLst>
          </a:prstGeom>
          <a:solidFill>
            <a:srgbClr val="1B1B27"/>
          </a:solidFill>
          <a:ln/>
        </p:spPr>
      </p:sp>
      <p:pic>
        <p:nvPicPr>
          <p:cNvPr id="18" name="Image 2" descr="preencoded.png"/>
          <p:cNvPicPr>
            <a:picLocks noChangeAspect="1"/>
          </p:cNvPicPr>
          <p:nvPr/>
        </p:nvPicPr>
        <p:blipFill>
          <a:blip r:embed="rId5"/>
          <a:stretch>
            <a:fillRect/>
          </a:stretch>
        </p:blipFill>
        <p:spPr>
          <a:xfrm>
            <a:off x="3861614" y="4979551"/>
            <a:ext cx="272177" cy="340162"/>
          </a:xfrm>
          <a:prstGeom prst="rect">
            <a:avLst/>
          </a:prstGeom>
        </p:spPr>
      </p:pic>
      <p:sp>
        <p:nvSpPr>
          <p:cNvPr id="19" name="Text 14"/>
          <p:cNvSpPr/>
          <p:nvPr/>
        </p:nvSpPr>
        <p:spPr>
          <a:xfrm>
            <a:off x="1051084" y="5716548"/>
            <a:ext cx="3653552" cy="354330"/>
          </a:xfrm>
          <a:prstGeom prst="rect">
            <a:avLst/>
          </a:prstGeom>
          <a:noFill/>
          <a:ln/>
        </p:spPr>
        <p:txBody>
          <a:bodyPr wrap="none" lIns="0" tIns="0" rIns="0" bIns="0" rtlCol="0" anchor="t"/>
          <a:lstStyle/>
          <a:p>
            <a:pPr marL="0" indent="0" algn="l">
              <a:lnSpc>
                <a:spcPts val="2750"/>
              </a:lnSpc>
              <a:buNone/>
            </a:pPr>
            <a:r>
              <a:rPr lang="en-US" sz="2200" dirty="0">
                <a:solidFill>
                  <a:srgbClr val="3C3939"/>
                </a:solidFill>
                <a:latin typeface="Roboto" panose="020B0604020202020204" charset="0"/>
                <a:ea typeface="Roboto" panose="020B0604020202020204" charset="0"/>
                <a:cs typeface="Raleway" pitchFamily="34" charset="-120"/>
              </a:rPr>
              <a:t>Tăng trải nghiệm bệnh nhân</a:t>
            </a:r>
            <a:endParaRPr lang="en-US" sz="2200" dirty="0">
              <a:latin typeface="Roboto" panose="020B0604020202020204" charset="0"/>
              <a:ea typeface="Roboto" panose="020B0604020202020204" charset="0"/>
            </a:endParaRPr>
          </a:p>
        </p:txBody>
      </p:sp>
      <p:sp>
        <p:nvSpPr>
          <p:cNvPr id="20" name="Text 15"/>
          <p:cNvSpPr/>
          <p:nvPr/>
        </p:nvSpPr>
        <p:spPr>
          <a:xfrm>
            <a:off x="1051084" y="6206966"/>
            <a:ext cx="5893356" cy="725805"/>
          </a:xfrm>
          <a:prstGeom prst="rect">
            <a:avLst/>
          </a:prstGeom>
          <a:noFill/>
          <a:ln/>
        </p:spPr>
        <p:txBody>
          <a:bodyPr wrap="square" lIns="0" tIns="0" rIns="0" bIns="0" rtlCol="0" anchor="t"/>
          <a:lstStyle/>
          <a:p>
            <a:pPr marL="0" indent="0" algn="l">
              <a:lnSpc>
                <a:spcPts val="2850"/>
              </a:lnSpc>
              <a:buNone/>
            </a:pPr>
            <a:r>
              <a:rPr lang="en-US" sz="1750" dirty="0">
                <a:solidFill>
                  <a:srgbClr val="3C3939"/>
                </a:solidFill>
                <a:latin typeface="Roboto" panose="020B0604020202020204" charset="0"/>
                <a:ea typeface="Roboto" panose="020B0604020202020204" charset="0"/>
                <a:cs typeface="Roboto" pitchFamily="34" charset="-120"/>
              </a:rPr>
              <a:t>Mang lại sự tiện lợi, thoải mái và cảm giác an toàn cho bệnh nhân thông qua giám sát liên tục.</a:t>
            </a:r>
            <a:endParaRPr lang="en-US" sz="1750" dirty="0">
              <a:latin typeface="Roboto" panose="020B0604020202020204" charset="0"/>
              <a:ea typeface="Roboto" panose="020B0604020202020204" charset="0"/>
            </a:endParaRPr>
          </a:p>
        </p:txBody>
      </p:sp>
      <p:sp>
        <p:nvSpPr>
          <p:cNvPr id="21" name="Shape 16"/>
          <p:cNvSpPr/>
          <p:nvPr/>
        </p:nvSpPr>
        <p:spPr>
          <a:xfrm>
            <a:off x="7428548" y="5149572"/>
            <a:ext cx="6408063" cy="2040493"/>
          </a:xfrm>
          <a:prstGeom prst="roundRect">
            <a:avLst>
              <a:gd name="adj" fmla="val 7170"/>
            </a:avLst>
          </a:prstGeom>
          <a:solidFill>
            <a:srgbClr val="FFFFFF">
              <a:alpha val="95000"/>
            </a:srgbClr>
          </a:solidFill>
          <a:ln/>
        </p:spPr>
      </p:sp>
      <p:sp>
        <p:nvSpPr>
          <p:cNvPr id="22" name="Shape 17"/>
          <p:cNvSpPr/>
          <p:nvPr/>
        </p:nvSpPr>
        <p:spPr>
          <a:xfrm>
            <a:off x="7428548" y="5119092"/>
            <a:ext cx="6408063" cy="121920"/>
          </a:xfrm>
          <a:prstGeom prst="roundRect">
            <a:avLst>
              <a:gd name="adj" fmla="val 78139"/>
            </a:avLst>
          </a:prstGeom>
          <a:solidFill>
            <a:srgbClr val="1B1B27"/>
          </a:solidFill>
          <a:ln/>
        </p:spPr>
      </p:sp>
      <p:sp>
        <p:nvSpPr>
          <p:cNvPr id="23" name="Shape 18"/>
          <p:cNvSpPr/>
          <p:nvPr/>
        </p:nvSpPr>
        <p:spPr>
          <a:xfrm>
            <a:off x="10292298" y="4809411"/>
            <a:ext cx="680442" cy="680442"/>
          </a:xfrm>
          <a:prstGeom prst="roundRect">
            <a:avLst>
              <a:gd name="adj" fmla="val 134383"/>
            </a:avLst>
          </a:prstGeom>
          <a:solidFill>
            <a:srgbClr val="1B1B27"/>
          </a:solidFill>
          <a:ln/>
        </p:spPr>
      </p:sp>
      <p:pic>
        <p:nvPicPr>
          <p:cNvPr id="24" name="Image 3" descr="preencoded.png"/>
          <p:cNvPicPr>
            <a:picLocks noChangeAspect="1"/>
          </p:cNvPicPr>
          <p:nvPr/>
        </p:nvPicPr>
        <p:blipFill>
          <a:blip r:embed="rId6"/>
          <a:stretch>
            <a:fillRect/>
          </a:stretch>
        </p:blipFill>
        <p:spPr>
          <a:xfrm>
            <a:off x="10496371" y="4979551"/>
            <a:ext cx="272177" cy="340162"/>
          </a:xfrm>
          <a:prstGeom prst="rect">
            <a:avLst/>
          </a:prstGeom>
        </p:spPr>
      </p:pic>
      <p:sp>
        <p:nvSpPr>
          <p:cNvPr id="25" name="Text 19"/>
          <p:cNvSpPr/>
          <p:nvPr/>
        </p:nvSpPr>
        <p:spPr>
          <a:xfrm>
            <a:off x="7685842" y="5716548"/>
            <a:ext cx="3552111" cy="354330"/>
          </a:xfrm>
          <a:prstGeom prst="rect">
            <a:avLst/>
          </a:prstGeom>
          <a:noFill/>
          <a:ln/>
        </p:spPr>
        <p:txBody>
          <a:bodyPr wrap="none" lIns="0" tIns="0" rIns="0" bIns="0" rtlCol="0" anchor="t"/>
          <a:lstStyle/>
          <a:p>
            <a:pPr marL="0" indent="0" algn="l">
              <a:lnSpc>
                <a:spcPts val="2750"/>
              </a:lnSpc>
              <a:buNone/>
            </a:pPr>
            <a:r>
              <a:rPr lang="en-US" sz="2200" dirty="0">
                <a:solidFill>
                  <a:srgbClr val="3C3939"/>
                </a:solidFill>
                <a:latin typeface="Roboto" panose="020B0604020202020204" charset="0"/>
                <a:ea typeface="Roboto" panose="020B0604020202020204" charset="0"/>
                <a:cs typeface="Raleway" pitchFamily="34" charset="-120"/>
              </a:rPr>
              <a:t>Hỗ trợ quyết định lâm sàng</a:t>
            </a:r>
            <a:endParaRPr lang="en-US" sz="2200" dirty="0">
              <a:latin typeface="Roboto" panose="020B0604020202020204" charset="0"/>
              <a:ea typeface="Roboto" panose="020B0604020202020204" charset="0"/>
            </a:endParaRPr>
          </a:p>
        </p:txBody>
      </p:sp>
      <p:sp>
        <p:nvSpPr>
          <p:cNvPr id="26" name="Text 20"/>
          <p:cNvSpPr/>
          <p:nvPr/>
        </p:nvSpPr>
        <p:spPr>
          <a:xfrm>
            <a:off x="7685842" y="6206966"/>
            <a:ext cx="5893475" cy="725805"/>
          </a:xfrm>
          <a:prstGeom prst="rect">
            <a:avLst/>
          </a:prstGeom>
          <a:noFill/>
          <a:ln/>
        </p:spPr>
        <p:txBody>
          <a:bodyPr wrap="square" lIns="0" tIns="0" rIns="0" bIns="0" rtlCol="0" anchor="t"/>
          <a:lstStyle/>
          <a:p>
            <a:pPr marL="0" indent="0" algn="l">
              <a:lnSpc>
                <a:spcPts val="2850"/>
              </a:lnSpc>
              <a:buNone/>
            </a:pPr>
            <a:r>
              <a:rPr lang="en-US" sz="1750" dirty="0">
                <a:solidFill>
                  <a:srgbClr val="3C3939"/>
                </a:solidFill>
                <a:latin typeface="Roboto" panose="020B0604020202020204" charset="0"/>
                <a:ea typeface="Roboto" panose="020B0604020202020204" charset="0"/>
                <a:cs typeface="Roboto" pitchFamily="34" charset="-120"/>
              </a:rPr>
              <a:t>AI phân tích dữ liệu lớn, đưa ra gợi ý điều trị, giúp bác sĩ đưa ra quyết định tốt nhất.</a:t>
            </a:r>
            <a:endParaRPr lang="en-US" sz="1750" dirty="0">
              <a:latin typeface="Roboto" panose="020B0604020202020204" charset="0"/>
              <a:ea typeface="Roboto" panose="020B0604020202020204"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21638" y="566976"/>
            <a:ext cx="7960162" cy="644366"/>
          </a:xfrm>
          <a:prstGeom prst="rect">
            <a:avLst/>
          </a:prstGeom>
          <a:noFill/>
          <a:ln/>
        </p:spPr>
        <p:txBody>
          <a:bodyPr wrap="none" lIns="0" tIns="0" rIns="0" bIns="0" rtlCol="0" anchor="t"/>
          <a:lstStyle/>
          <a:p>
            <a:pPr marL="0" indent="0" algn="l">
              <a:lnSpc>
                <a:spcPts val="5050"/>
              </a:lnSpc>
              <a:buNone/>
            </a:pPr>
            <a:r>
              <a:rPr lang="en-US" sz="4050" dirty="0">
                <a:solidFill>
                  <a:srgbClr val="1B1B27"/>
                </a:solidFill>
                <a:latin typeface="Roboto" panose="020B0604020202020204" charset="0"/>
                <a:ea typeface="Roboto" panose="020B0604020202020204" charset="0"/>
                <a:cs typeface="Raleway" pitchFamily="34" charset="-120"/>
              </a:rPr>
              <a:t>Những Thách Thức Cần Vượt Qua</a:t>
            </a:r>
            <a:endParaRPr lang="en-US" sz="4050" dirty="0">
              <a:latin typeface="Roboto" panose="020B0604020202020204" charset="0"/>
              <a:ea typeface="Roboto" panose="020B0604020202020204" charset="0"/>
            </a:endParaRPr>
          </a:p>
        </p:txBody>
      </p:sp>
      <p:sp>
        <p:nvSpPr>
          <p:cNvPr id="3" name="Text 1"/>
          <p:cNvSpPr/>
          <p:nvPr/>
        </p:nvSpPr>
        <p:spPr>
          <a:xfrm>
            <a:off x="721638" y="1706047"/>
            <a:ext cx="6342102" cy="659844"/>
          </a:xfrm>
          <a:prstGeom prst="rect">
            <a:avLst/>
          </a:prstGeom>
          <a:noFill/>
          <a:ln/>
        </p:spPr>
        <p:txBody>
          <a:bodyPr wrap="square" lIns="0" tIns="0" rIns="0" bIns="0" rtlCol="0" anchor="t"/>
          <a:lstStyle/>
          <a:p>
            <a:pPr marL="342900" indent="-342900" algn="l">
              <a:lnSpc>
                <a:spcPts val="2550"/>
              </a:lnSpc>
              <a:buSzPct val="100000"/>
              <a:buChar char="•"/>
            </a:pPr>
            <a:r>
              <a:rPr lang="en-US" sz="1600" b="1" dirty="0">
                <a:solidFill>
                  <a:srgbClr val="3C3939"/>
                </a:solidFill>
                <a:latin typeface="Roboto" panose="020B0604020202020204" charset="0"/>
                <a:ea typeface="Roboto" panose="020B0604020202020204" charset="0"/>
                <a:cs typeface="Roboto" pitchFamily="34" charset="-120"/>
              </a:rPr>
              <a:t>Bảo mật &amp; Quyền riêng tư:</a:t>
            </a:r>
            <a:r>
              <a:rPr lang="en-US" sz="1600" dirty="0">
                <a:solidFill>
                  <a:srgbClr val="3C3939"/>
                </a:solidFill>
                <a:latin typeface="Roboto" panose="020B0604020202020204" charset="0"/>
                <a:ea typeface="Roboto" panose="020B0604020202020204" charset="0"/>
                <a:cs typeface="Roboto" pitchFamily="34" charset="-120"/>
              </a:rPr>
              <a:t> Dữ liệu y tế nhạy cảm cần mã hóa mạnh mẽ và kiểm soát truy cập nghiêm ngặt.</a:t>
            </a:r>
            <a:endParaRPr lang="en-US" sz="1600" dirty="0">
              <a:latin typeface="Roboto" panose="020B0604020202020204" charset="0"/>
              <a:ea typeface="Roboto" panose="020B0604020202020204" charset="0"/>
            </a:endParaRPr>
          </a:p>
        </p:txBody>
      </p:sp>
      <p:sp>
        <p:nvSpPr>
          <p:cNvPr id="4" name="Text 2"/>
          <p:cNvSpPr/>
          <p:nvPr/>
        </p:nvSpPr>
        <p:spPr>
          <a:xfrm>
            <a:off x="721638" y="2438043"/>
            <a:ext cx="6342102" cy="659844"/>
          </a:xfrm>
          <a:prstGeom prst="rect">
            <a:avLst/>
          </a:prstGeom>
          <a:noFill/>
          <a:ln/>
        </p:spPr>
        <p:txBody>
          <a:bodyPr wrap="square" lIns="0" tIns="0" rIns="0" bIns="0" rtlCol="0" anchor="t"/>
          <a:lstStyle/>
          <a:p>
            <a:pPr marL="342900" indent="-342900" algn="l">
              <a:lnSpc>
                <a:spcPts val="2550"/>
              </a:lnSpc>
              <a:buSzPct val="100000"/>
              <a:buChar char="•"/>
            </a:pPr>
            <a:r>
              <a:rPr lang="en-US" sz="1600" b="1" dirty="0">
                <a:solidFill>
                  <a:srgbClr val="3C3939"/>
                </a:solidFill>
                <a:latin typeface="Roboto" panose="020B0604020202020204" charset="0"/>
                <a:ea typeface="Roboto" panose="020B0604020202020204" charset="0"/>
                <a:cs typeface="Roboto" pitchFamily="34" charset="-120"/>
              </a:rPr>
              <a:t>Chuẩn hóa đa nền tảng:</a:t>
            </a:r>
            <a:r>
              <a:rPr lang="en-US" sz="1600" dirty="0">
                <a:solidFill>
                  <a:srgbClr val="3C3939"/>
                </a:solidFill>
                <a:latin typeface="Roboto" panose="020B0604020202020204" charset="0"/>
                <a:ea typeface="Roboto" panose="020B0604020202020204" charset="0"/>
                <a:cs typeface="Roboto" pitchFamily="34" charset="-120"/>
              </a:rPr>
              <a:t> Yêu cầu các chuẩn chung (HL7, FHIR) để đảm bảo tương thích giữa các thiết bị.</a:t>
            </a:r>
            <a:endParaRPr lang="en-US" sz="1600" dirty="0">
              <a:latin typeface="Roboto" panose="020B0604020202020204" charset="0"/>
              <a:ea typeface="Roboto" panose="020B0604020202020204" charset="0"/>
            </a:endParaRPr>
          </a:p>
        </p:txBody>
      </p:sp>
      <p:sp>
        <p:nvSpPr>
          <p:cNvPr id="5" name="Text 3"/>
          <p:cNvSpPr/>
          <p:nvPr/>
        </p:nvSpPr>
        <p:spPr>
          <a:xfrm>
            <a:off x="721638" y="3170039"/>
            <a:ext cx="6342102" cy="659844"/>
          </a:xfrm>
          <a:prstGeom prst="rect">
            <a:avLst/>
          </a:prstGeom>
          <a:noFill/>
          <a:ln/>
        </p:spPr>
        <p:txBody>
          <a:bodyPr wrap="square" lIns="0" tIns="0" rIns="0" bIns="0" rtlCol="0" anchor="t"/>
          <a:lstStyle/>
          <a:p>
            <a:pPr marL="342900" indent="-342900" algn="l">
              <a:lnSpc>
                <a:spcPts val="2550"/>
              </a:lnSpc>
              <a:buSzPct val="100000"/>
              <a:buChar char="•"/>
            </a:pPr>
            <a:r>
              <a:rPr lang="en-US" sz="1600" b="1" dirty="0">
                <a:solidFill>
                  <a:srgbClr val="3C3939"/>
                </a:solidFill>
                <a:latin typeface="Roboto" panose="020B0604020202020204" charset="0"/>
                <a:ea typeface="Roboto" panose="020B0604020202020204" charset="0"/>
                <a:cs typeface="Roboto" pitchFamily="34" charset="-120"/>
              </a:rPr>
              <a:t>Độ tin cậy mạng:</a:t>
            </a:r>
            <a:r>
              <a:rPr lang="en-US" sz="1600" dirty="0">
                <a:solidFill>
                  <a:srgbClr val="3C3939"/>
                </a:solidFill>
                <a:latin typeface="Roboto" panose="020B0604020202020204" charset="0"/>
                <a:ea typeface="Roboto" panose="020B0604020202020204" charset="0"/>
                <a:cs typeface="Roboto" pitchFamily="34" charset="-120"/>
              </a:rPr>
              <a:t> Mất kết nối có thể gián đoạn việc theo dõi, đòi hỏi hạ tầng mạng ổn định.</a:t>
            </a:r>
            <a:endParaRPr lang="en-US" sz="1600" dirty="0">
              <a:latin typeface="Roboto" panose="020B0604020202020204" charset="0"/>
              <a:ea typeface="Roboto" panose="020B0604020202020204" charset="0"/>
            </a:endParaRPr>
          </a:p>
        </p:txBody>
      </p:sp>
      <p:sp>
        <p:nvSpPr>
          <p:cNvPr id="6" name="Text 4"/>
          <p:cNvSpPr/>
          <p:nvPr/>
        </p:nvSpPr>
        <p:spPr>
          <a:xfrm>
            <a:off x="721638" y="3902035"/>
            <a:ext cx="6342102" cy="659844"/>
          </a:xfrm>
          <a:prstGeom prst="rect">
            <a:avLst/>
          </a:prstGeom>
          <a:noFill/>
          <a:ln/>
        </p:spPr>
        <p:txBody>
          <a:bodyPr wrap="square" lIns="0" tIns="0" rIns="0" bIns="0" rtlCol="0" anchor="t"/>
          <a:lstStyle/>
          <a:p>
            <a:pPr marL="342900" indent="-342900" algn="l">
              <a:lnSpc>
                <a:spcPts val="2550"/>
              </a:lnSpc>
              <a:buSzPct val="100000"/>
              <a:buChar char="•"/>
            </a:pPr>
            <a:r>
              <a:rPr lang="en-US" sz="1600" b="1" dirty="0">
                <a:solidFill>
                  <a:srgbClr val="3C3939"/>
                </a:solidFill>
                <a:latin typeface="Roboto" panose="020B0604020202020204" charset="0"/>
                <a:ea typeface="Roboto" panose="020B0604020202020204" charset="0"/>
                <a:cs typeface="Roboto" pitchFamily="34" charset="-120"/>
              </a:rPr>
              <a:t>Chi phí đầu tư:</a:t>
            </a:r>
            <a:r>
              <a:rPr lang="en-US" sz="1600" dirty="0">
                <a:solidFill>
                  <a:srgbClr val="3C3939"/>
                </a:solidFill>
                <a:latin typeface="Roboto" panose="020B0604020202020204" charset="0"/>
                <a:ea typeface="Roboto" panose="020B0604020202020204" charset="0"/>
                <a:cs typeface="Roboto" pitchFamily="34" charset="-120"/>
              </a:rPr>
              <a:t> Đầu tư ban đầu cho thiết bị, hạ tầng và đào tạo nhân sự là khá cao.</a:t>
            </a:r>
            <a:endParaRPr lang="en-US" sz="1600" dirty="0">
              <a:latin typeface="Roboto" panose="020B0604020202020204" charset="0"/>
              <a:ea typeface="Roboto" panose="020B0604020202020204" charset="0"/>
            </a:endParaRPr>
          </a:p>
        </p:txBody>
      </p:sp>
      <p:pic>
        <p:nvPicPr>
          <p:cNvPr id="7" name="Image 0" descr="preencoded.png"/>
          <p:cNvPicPr>
            <a:picLocks noChangeAspect="1"/>
          </p:cNvPicPr>
          <p:nvPr/>
        </p:nvPicPr>
        <p:blipFill>
          <a:blip r:embed="rId3"/>
          <a:stretch>
            <a:fillRect/>
          </a:stretch>
        </p:blipFill>
        <p:spPr>
          <a:xfrm>
            <a:off x="7574280" y="1752481"/>
            <a:ext cx="6342102" cy="6342102"/>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774978"/>
            <a:ext cx="8603933" cy="708779"/>
          </a:xfrm>
          <a:prstGeom prst="rect">
            <a:avLst/>
          </a:prstGeom>
          <a:noFill/>
          <a:ln/>
        </p:spPr>
        <p:txBody>
          <a:bodyPr wrap="none" lIns="0" tIns="0" rIns="0" bIns="0" rtlCol="0" anchor="t"/>
          <a:lstStyle/>
          <a:p>
            <a:pPr marL="0" indent="0" algn="l">
              <a:lnSpc>
                <a:spcPts val="5550"/>
              </a:lnSpc>
              <a:buNone/>
            </a:pPr>
            <a:r>
              <a:rPr lang="en-US" sz="4450" dirty="0">
                <a:solidFill>
                  <a:srgbClr val="1B1B27"/>
                </a:solidFill>
                <a:latin typeface="Roboto" panose="020B0604020202020204" charset="0"/>
                <a:ea typeface="Roboto" panose="020B0604020202020204" charset="0"/>
                <a:cs typeface="Arial" panose="020B0604020202020204" pitchFamily="34" charset="0"/>
              </a:rPr>
              <a:t>Xu Hướng Tương Lai của IoT Y Tế</a:t>
            </a:r>
            <a:endParaRPr lang="en-US" sz="4450" dirty="0">
              <a:latin typeface="Roboto" panose="020B0604020202020204" charset="0"/>
              <a:ea typeface="Roboto" panose="020B0604020202020204" charset="0"/>
              <a:cs typeface="Arial" panose="020B0604020202020204" pitchFamily="34" charset="0"/>
            </a:endParaRPr>
          </a:p>
        </p:txBody>
      </p:sp>
      <p:pic>
        <p:nvPicPr>
          <p:cNvPr id="3" name="Image 0" descr="preencoded.png"/>
          <p:cNvPicPr>
            <a:picLocks noChangeAspect="1"/>
          </p:cNvPicPr>
          <p:nvPr/>
        </p:nvPicPr>
        <p:blipFill>
          <a:blip r:embed="rId3"/>
          <a:stretch>
            <a:fillRect/>
          </a:stretch>
        </p:blipFill>
        <p:spPr>
          <a:xfrm>
            <a:off x="793790" y="1937385"/>
            <a:ext cx="6521410" cy="907256"/>
          </a:xfrm>
          <a:prstGeom prst="rect">
            <a:avLst/>
          </a:prstGeom>
        </p:spPr>
      </p:pic>
      <p:sp>
        <p:nvSpPr>
          <p:cNvPr id="4" name="Text 1"/>
          <p:cNvSpPr/>
          <p:nvPr/>
        </p:nvSpPr>
        <p:spPr>
          <a:xfrm>
            <a:off x="1020604" y="3071455"/>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3C3939"/>
                </a:solidFill>
                <a:latin typeface="Roboto" panose="020B0604020202020204" charset="0"/>
                <a:ea typeface="Roboto" panose="020B0604020202020204" charset="0"/>
                <a:cs typeface="Arial" panose="020B0604020202020204" pitchFamily="34" charset="0"/>
              </a:rPr>
              <a:t>IoMT Chuẩn Hóa</a:t>
            </a:r>
            <a:endParaRPr lang="en-US" sz="2200" dirty="0">
              <a:latin typeface="Roboto" panose="020B0604020202020204" charset="0"/>
              <a:ea typeface="Roboto" panose="020B0604020202020204" charset="0"/>
              <a:cs typeface="Arial" panose="020B0604020202020204" pitchFamily="34" charset="0"/>
            </a:endParaRPr>
          </a:p>
        </p:txBody>
      </p:sp>
      <p:sp>
        <p:nvSpPr>
          <p:cNvPr id="5" name="Text 2"/>
          <p:cNvSpPr/>
          <p:nvPr/>
        </p:nvSpPr>
        <p:spPr>
          <a:xfrm>
            <a:off x="1020604" y="3561874"/>
            <a:ext cx="6067782" cy="1088708"/>
          </a:xfrm>
          <a:prstGeom prst="rect">
            <a:avLst/>
          </a:prstGeom>
          <a:noFill/>
          <a:ln/>
        </p:spPr>
        <p:txBody>
          <a:bodyPr wrap="square" lIns="0" tIns="0" rIns="0" bIns="0" rtlCol="0" anchor="t"/>
          <a:lstStyle/>
          <a:p>
            <a:pPr marL="0" indent="0" algn="l">
              <a:lnSpc>
                <a:spcPts val="2850"/>
              </a:lnSpc>
              <a:buNone/>
            </a:pPr>
            <a:r>
              <a:rPr lang="en-US" sz="1750" dirty="0">
                <a:solidFill>
                  <a:srgbClr val="3C3939"/>
                </a:solidFill>
                <a:latin typeface="Roboto" panose="020B0604020202020204" charset="0"/>
                <a:ea typeface="Roboto" panose="020B0604020202020204" charset="0"/>
                <a:cs typeface="Arial" panose="020B0604020202020204" pitchFamily="34" charset="0"/>
              </a:rPr>
              <a:t>Sự phát triển của Internet of Medical Things với các tiêu chuẩn riêng (HL7/FHIR) để đảm bảo bảo mật và khả năng tương thích.</a:t>
            </a:r>
            <a:endParaRPr lang="en-US" sz="1750" dirty="0">
              <a:latin typeface="Roboto" panose="020B0604020202020204" charset="0"/>
              <a:ea typeface="Roboto" panose="020B0604020202020204" charset="0"/>
              <a:cs typeface="Arial" panose="020B0604020202020204" pitchFamily="34" charset="0"/>
            </a:endParaRPr>
          </a:p>
        </p:txBody>
      </p:sp>
      <p:pic>
        <p:nvPicPr>
          <p:cNvPr id="6" name="Image 1" descr="preencoded.png"/>
          <p:cNvPicPr>
            <a:picLocks noChangeAspect="1"/>
          </p:cNvPicPr>
          <p:nvPr/>
        </p:nvPicPr>
        <p:blipFill>
          <a:blip r:embed="rId4"/>
          <a:stretch>
            <a:fillRect/>
          </a:stretch>
        </p:blipFill>
        <p:spPr>
          <a:xfrm>
            <a:off x="7315200" y="1937385"/>
            <a:ext cx="6521410" cy="907256"/>
          </a:xfrm>
          <a:prstGeom prst="rect">
            <a:avLst/>
          </a:prstGeom>
        </p:spPr>
      </p:pic>
      <p:sp>
        <p:nvSpPr>
          <p:cNvPr id="7" name="Text 3"/>
          <p:cNvSpPr/>
          <p:nvPr/>
        </p:nvSpPr>
        <p:spPr>
          <a:xfrm>
            <a:off x="7542014" y="3071455"/>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3C3939"/>
                </a:solidFill>
                <a:latin typeface="Roboto" panose="020B0604020202020204" charset="0"/>
                <a:ea typeface="Roboto" panose="020B0604020202020204" charset="0"/>
                <a:cs typeface="Arial" panose="020B0604020202020204" pitchFamily="34" charset="0"/>
              </a:rPr>
              <a:t>Edge AI</a:t>
            </a:r>
            <a:endParaRPr lang="en-US" sz="2200" dirty="0">
              <a:latin typeface="Roboto" panose="020B0604020202020204" charset="0"/>
              <a:ea typeface="Roboto" panose="020B0604020202020204" charset="0"/>
              <a:cs typeface="Arial" panose="020B0604020202020204" pitchFamily="34" charset="0"/>
            </a:endParaRPr>
          </a:p>
        </p:txBody>
      </p:sp>
      <p:sp>
        <p:nvSpPr>
          <p:cNvPr id="8" name="Text 4"/>
          <p:cNvSpPr/>
          <p:nvPr/>
        </p:nvSpPr>
        <p:spPr>
          <a:xfrm>
            <a:off x="7542014" y="3561874"/>
            <a:ext cx="6067782" cy="725805"/>
          </a:xfrm>
          <a:prstGeom prst="rect">
            <a:avLst/>
          </a:prstGeom>
          <a:noFill/>
          <a:ln/>
        </p:spPr>
        <p:txBody>
          <a:bodyPr wrap="square" lIns="0" tIns="0" rIns="0" bIns="0" rtlCol="0" anchor="t"/>
          <a:lstStyle/>
          <a:p>
            <a:pPr marL="0" indent="0" algn="l">
              <a:lnSpc>
                <a:spcPts val="2850"/>
              </a:lnSpc>
              <a:buNone/>
            </a:pPr>
            <a:r>
              <a:rPr lang="en-US" sz="1750" dirty="0">
                <a:solidFill>
                  <a:srgbClr val="3C3939"/>
                </a:solidFill>
                <a:latin typeface="Roboto" panose="020B0604020202020204" charset="0"/>
                <a:ea typeface="Roboto" panose="020B0604020202020204" charset="0"/>
                <a:cs typeface="Arial" panose="020B0604020202020204" pitchFamily="34" charset="0"/>
              </a:rPr>
              <a:t>Xử lý dữ liệu ngay tại thiết bị, giảm độ trễ và giảm phụ thuộc vào băng thông, tăng tốc độ phản hồi.</a:t>
            </a:r>
            <a:endParaRPr lang="en-US" sz="1750" dirty="0">
              <a:latin typeface="Roboto" panose="020B0604020202020204" charset="0"/>
              <a:ea typeface="Roboto" panose="020B0604020202020204" charset="0"/>
              <a:cs typeface="Arial" panose="020B0604020202020204" pitchFamily="34" charset="0"/>
            </a:endParaRPr>
          </a:p>
        </p:txBody>
      </p:sp>
      <p:pic>
        <p:nvPicPr>
          <p:cNvPr id="9" name="Image 2" descr="preencoded.png"/>
          <p:cNvPicPr>
            <a:picLocks noChangeAspect="1"/>
          </p:cNvPicPr>
          <p:nvPr/>
        </p:nvPicPr>
        <p:blipFill>
          <a:blip r:embed="rId5"/>
          <a:stretch>
            <a:fillRect/>
          </a:stretch>
        </p:blipFill>
        <p:spPr>
          <a:xfrm>
            <a:off x="793790" y="4877395"/>
            <a:ext cx="6521410" cy="907256"/>
          </a:xfrm>
          <a:prstGeom prst="rect">
            <a:avLst/>
          </a:prstGeom>
        </p:spPr>
      </p:pic>
      <p:sp>
        <p:nvSpPr>
          <p:cNvPr id="10" name="Text 5"/>
          <p:cNvSpPr/>
          <p:nvPr/>
        </p:nvSpPr>
        <p:spPr>
          <a:xfrm>
            <a:off x="1020604" y="6011466"/>
            <a:ext cx="2835235" cy="354330"/>
          </a:xfrm>
          <a:prstGeom prst="rect">
            <a:avLst/>
          </a:prstGeom>
          <a:noFill/>
          <a:ln/>
        </p:spPr>
        <p:txBody>
          <a:bodyPr wrap="none" lIns="0" tIns="0" rIns="0" bIns="0" rtlCol="0" anchor="t"/>
          <a:lstStyle/>
          <a:p>
            <a:pPr marL="0" indent="0" algn="l">
              <a:lnSpc>
                <a:spcPts val="2750"/>
              </a:lnSpc>
              <a:buNone/>
            </a:pPr>
            <a:r>
              <a:rPr lang="en-US" sz="2200" dirty="0" err="1">
                <a:solidFill>
                  <a:srgbClr val="3C3939"/>
                </a:solidFill>
                <a:latin typeface="Roboto" panose="020B0604020202020204" charset="0"/>
                <a:ea typeface="Roboto" panose="020B0604020202020204" charset="0"/>
                <a:cs typeface="Arial" panose="020B0604020202020204" pitchFamily="34" charset="0"/>
              </a:rPr>
              <a:t>Mạng</a:t>
            </a:r>
            <a:r>
              <a:rPr lang="en-US" sz="2200" dirty="0">
                <a:solidFill>
                  <a:srgbClr val="3C3939"/>
                </a:solidFill>
                <a:latin typeface="Roboto" panose="020B0604020202020204" charset="0"/>
                <a:ea typeface="Roboto" panose="020B0604020202020204" charset="0"/>
                <a:cs typeface="Arial" panose="020B0604020202020204" pitchFamily="34" charset="0"/>
              </a:rPr>
              <a:t> 5G/6G</a:t>
            </a:r>
            <a:endParaRPr lang="en-US" sz="2200" dirty="0">
              <a:latin typeface="Roboto" panose="020B0604020202020204" charset="0"/>
              <a:ea typeface="Roboto" panose="020B0604020202020204" charset="0"/>
              <a:cs typeface="Arial" panose="020B0604020202020204" pitchFamily="34" charset="0"/>
            </a:endParaRPr>
          </a:p>
        </p:txBody>
      </p:sp>
      <p:sp>
        <p:nvSpPr>
          <p:cNvPr id="11" name="Text 6"/>
          <p:cNvSpPr/>
          <p:nvPr/>
        </p:nvSpPr>
        <p:spPr>
          <a:xfrm>
            <a:off x="1020604" y="6501884"/>
            <a:ext cx="6067782" cy="725805"/>
          </a:xfrm>
          <a:prstGeom prst="rect">
            <a:avLst/>
          </a:prstGeom>
          <a:noFill/>
          <a:ln/>
        </p:spPr>
        <p:txBody>
          <a:bodyPr wrap="square" lIns="0" tIns="0" rIns="0" bIns="0" rtlCol="0" anchor="t"/>
          <a:lstStyle/>
          <a:p>
            <a:pPr marL="0" indent="0" algn="l">
              <a:lnSpc>
                <a:spcPts val="2850"/>
              </a:lnSpc>
              <a:buNone/>
            </a:pPr>
            <a:r>
              <a:rPr lang="en-US" sz="1750" dirty="0">
                <a:solidFill>
                  <a:srgbClr val="3C3939"/>
                </a:solidFill>
                <a:latin typeface="Roboto" panose="020B0604020202020204" charset="0"/>
                <a:ea typeface="Roboto" panose="020B0604020202020204" charset="0"/>
                <a:cs typeface="Arial" panose="020B0604020202020204" pitchFamily="34" charset="0"/>
              </a:rPr>
              <a:t>Cung cấp băng thông lớn và độ trễ cực thấp, hỗ trợ phẫu thuật từ xa và ứng dụng VR/AR trong y học.</a:t>
            </a:r>
            <a:endParaRPr lang="en-US" sz="1750" dirty="0">
              <a:latin typeface="Roboto" panose="020B0604020202020204" charset="0"/>
              <a:ea typeface="Roboto" panose="020B0604020202020204" charset="0"/>
              <a:cs typeface="Arial" panose="020B0604020202020204" pitchFamily="34" charset="0"/>
            </a:endParaRPr>
          </a:p>
        </p:txBody>
      </p:sp>
      <p:pic>
        <p:nvPicPr>
          <p:cNvPr id="12" name="Image 3" descr="preencoded.png"/>
          <p:cNvPicPr>
            <a:picLocks noChangeAspect="1"/>
          </p:cNvPicPr>
          <p:nvPr/>
        </p:nvPicPr>
        <p:blipFill>
          <a:blip r:embed="rId6"/>
          <a:stretch>
            <a:fillRect/>
          </a:stretch>
        </p:blipFill>
        <p:spPr>
          <a:xfrm>
            <a:off x="7315200" y="4877395"/>
            <a:ext cx="6521410" cy="907256"/>
          </a:xfrm>
          <a:prstGeom prst="rect">
            <a:avLst/>
          </a:prstGeom>
        </p:spPr>
      </p:pic>
      <p:sp>
        <p:nvSpPr>
          <p:cNvPr id="13" name="Text 7"/>
          <p:cNvSpPr/>
          <p:nvPr/>
        </p:nvSpPr>
        <p:spPr>
          <a:xfrm>
            <a:off x="7542014" y="6011466"/>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3C3939"/>
                </a:solidFill>
                <a:latin typeface="Roboto" panose="020B0604020202020204" charset="0"/>
                <a:ea typeface="Roboto" panose="020B0604020202020204" charset="0"/>
                <a:cs typeface="Arial" panose="020B0604020202020204" pitchFamily="34" charset="0"/>
              </a:rPr>
              <a:t>AI/ML Tích hợp Sâu</a:t>
            </a:r>
            <a:endParaRPr lang="en-US" sz="2200" dirty="0">
              <a:latin typeface="Roboto" panose="020B0604020202020204" charset="0"/>
              <a:ea typeface="Roboto" panose="020B0604020202020204" charset="0"/>
              <a:cs typeface="Arial" panose="020B0604020202020204" pitchFamily="34" charset="0"/>
            </a:endParaRPr>
          </a:p>
        </p:txBody>
      </p:sp>
      <p:sp>
        <p:nvSpPr>
          <p:cNvPr id="14" name="Text 8"/>
          <p:cNvSpPr/>
          <p:nvPr/>
        </p:nvSpPr>
        <p:spPr>
          <a:xfrm>
            <a:off x="7542014" y="6501884"/>
            <a:ext cx="6067782" cy="725805"/>
          </a:xfrm>
          <a:prstGeom prst="rect">
            <a:avLst/>
          </a:prstGeom>
          <a:noFill/>
          <a:ln/>
        </p:spPr>
        <p:txBody>
          <a:bodyPr wrap="square" lIns="0" tIns="0" rIns="0" bIns="0" rtlCol="0" anchor="t"/>
          <a:lstStyle/>
          <a:p>
            <a:pPr marL="0" indent="0" algn="l">
              <a:lnSpc>
                <a:spcPts val="2850"/>
              </a:lnSpc>
              <a:buNone/>
            </a:pPr>
            <a:r>
              <a:rPr lang="en-US" sz="1750" dirty="0">
                <a:solidFill>
                  <a:srgbClr val="3C3939"/>
                </a:solidFill>
                <a:latin typeface="Roboto" panose="020B0604020202020204" charset="0"/>
                <a:ea typeface="Roboto" panose="020B0604020202020204" charset="0"/>
                <a:cs typeface="Arial" panose="020B0604020202020204" pitchFamily="34" charset="0"/>
              </a:rPr>
              <a:t>Mô hình AI ngày càng chính xác, hỗ trợ cá nhân hóa điều trị dựa trên hồ sơ sức khỏe của từng bệnh nhân.</a:t>
            </a:r>
            <a:endParaRPr lang="en-US" sz="1750" dirty="0">
              <a:latin typeface="Roboto" panose="020B0604020202020204" charset="0"/>
              <a:ea typeface="Roboto" panose="020B0604020202020204" charset="0"/>
              <a:cs typeface="Arial" panose="020B0604020202020204" pitchFamily="34"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477798" y="375404"/>
            <a:ext cx="5163264" cy="426601"/>
          </a:xfrm>
          <a:prstGeom prst="rect">
            <a:avLst/>
          </a:prstGeom>
          <a:noFill/>
          <a:ln/>
        </p:spPr>
        <p:txBody>
          <a:bodyPr wrap="none" lIns="0" tIns="0" rIns="0" bIns="0" rtlCol="0" anchor="t"/>
          <a:lstStyle/>
          <a:p>
            <a:pPr marL="0" indent="0" algn="l">
              <a:lnSpc>
                <a:spcPts val="3350"/>
              </a:lnSpc>
              <a:buNone/>
            </a:pPr>
            <a:r>
              <a:rPr lang="en-US" sz="2650" dirty="0">
                <a:solidFill>
                  <a:srgbClr val="1B1B27"/>
                </a:solidFill>
                <a:latin typeface="Roboto" panose="020B0604020202020204" charset="0"/>
                <a:ea typeface="Roboto" panose="020B0604020202020204" charset="0"/>
                <a:cs typeface="Raleway" pitchFamily="34" charset="-120"/>
              </a:rPr>
              <a:t>Case Study: IoT Y Tế tại Việt Nam</a:t>
            </a:r>
            <a:endParaRPr lang="en-US" sz="2650" dirty="0">
              <a:latin typeface="Roboto" panose="020B0604020202020204" charset="0"/>
              <a:ea typeface="Roboto" panose="020B0604020202020204" charset="0"/>
            </a:endParaRPr>
          </a:p>
        </p:txBody>
      </p:sp>
      <p:sp>
        <p:nvSpPr>
          <p:cNvPr id="3" name="Text 1"/>
          <p:cNvSpPr/>
          <p:nvPr/>
        </p:nvSpPr>
        <p:spPr>
          <a:xfrm>
            <a:off x="477798" y="1143238"/>
            <a:ext cx="2278975" cy="213241"/>
          </a:xfrm>
          <a:prstGeom prst="rect">
            <a:avLst/>
          </a:prstGeom>
          <a:noFill/>
          <a:ln/>
        </p:spPr>
        <p:txBody>
          <a:bodyPr wrap="none" lIns="0" tIns="0" rIns="0" bIns="0" rtlCol="0" anchor="t"/>
          <a:lstStyle/>
          <a:p>
            <a:pPr marL="0" indent="0" algn="l">
              <a:lnSpc>
                <a:spcPts val="1650"/>
              </a:lnSpc>
              <a:buNone/>
            </a:pPr>
            <a:r>
              <a:rPr lang="en-US" sz="2000" dirty="0">
                <a:solidFill>
                  <a:srgbClr val="1B1B27"/>
                </a:solidFill>
                <a:latin typeface="Roboto" panose="020B0604020202020204" charset="0"/>
                <a:ea typeface="Roboto" panose="020B0604020202020204" charset="0"/>
                <a:cs typeface="Raleway" pitchFamily="34" charset="-120"/>
              </a:rPr>
              <a:t>Tele-ICU Bệnh viện Bạch Mai</a:t>
            </a:r>
            <a:endParaRPr lang="en-US" sz="2000" dirty="0">
              <a:latin typeface="Roboto" panose="020B0604020202020204" charset="0"/>
              <a:ea typeface="Roboto" panose="020B0604020202020204" charset="0"/>
            </a:endParaRPr>
          </a:p>
        </p:txBody>
      </p:sp>
      <p:sp>
        <p:nvSpPr>
          <p:cNvPr id="4" name="Text 2"/>
          <p:cNvSpPr/>
          <p:nvPr/>
        </p:nvSpPr>
        <p:spPr>
          <a:xfrm>
            <a:off x="477798" y="1458638"/>
            <a:ext cx="6670834" cy="401765"/>
          </a:xfrm>
          <a:prstGeom prst="rect">
            <a:avLst/>
          </a:prstGeom>
          <a:noFill/>
          <a:ln/>
        </p:spPr>
        <p:txBody>
          <a:bodyPr wrap="none" lIns="0" tIns="0" rIns="0" bIns="0" rtlCol="0" anchor="t"/>
          <a:lstStyle/>
          <a:p>
            <a:pPr marL="0" indent="0" algn="l">
              <a:lnSpc>
                <a:spcPct val="150000"/>
              </a:lnSpc>
              <a:buNone/>
            </a:pPr>
            <a:r>
              <a:rPr lang="en-US" sz="2000" dirty="0">
                <a:solidFill>
                  <a:srgbClr val="3C3939"/>
                </a:solidFill>
                <a:latin typeface="Roboto" panose="020B0604020202020204" charset="0"/>
                <a:ea typeface="Roboto" panose="020B0604020202020204" charset="0"/>
                <a:cs typeface="Roboto" pitchFamily="34" charset="-120"/>
              </a:rPr>
              <a:t>Kết nối Bệnh viện Bạch Mai với các bệnh viện tuyến dưới </a:t>
            </a:r>
          </a:p>
          <a:p>
            <a:pPr marL="0" indent="0" algn="l">
              <a:lnSpc>
                <a:spcPct val="150000"/>
              </a:lnSpc>
              <a:buNone/>
            </a:pPr>
            <a:r>
              <a:rPr lang="en-US" sz="2000" dirty="0">
                <a:solidFill>
                  <a:srgbClr val="3C3939"/>
                </a:solidFill>
                <a:latin typeface="Roboto" panose="020B0604020202020204" charset="0"/>
                <a:ea typeface="Roboto" panose="020B0604020202020204" charset="0"/>
                <a:cs typeface="Roboto" pitchFamily="34" charset="-120"/>
              </a:rPr>
              <a:t>(Yên Bái, Phú Thọ) từ 4/2021.</a:t>
            </a:r>
            <a:endParaRPr lang="en-US" sz="2000" dirty="0">
              <a:latin typeface="Roboto" panose="020B0604020202020204" charset="0"/>
              <a:ea typeface="Roboto" panose="020B0604020202020204" charset="0"/>
            </a:endParaRPr>
          </a:p>
        </p:txBody>
      </p:sp>
      <p:sp>
        <p:nvSpPr>
          <p:cNvPr id="5" name="Text 3"/>
          <p:cNvSpPr/>
          <p:nvPr/>
        </p:nvSpPr>
        <p:spPr>
          <a:xfrm>
            <a:off x="470178" y="2581850"/>
            <a:ext cx="6670834" cy="426601"/>
          </a:xfrm>
          <a:prstGeom prst="rect">
            <a:avLst/>
          </a:prstGeom>
          <a:noFill/>
          <a:ln/>
        </p:spPr>
        <p:txBody>
          <a:bodyPr wrap="none" lIns="0" tIns="0" rIns="0" bIns="0" rtlCol="0" anchor="t"/>
          <a:lstStyle/>
          <a:p>
            <a:pPr marL="342900" indent="-342900" algn="l">
              <a:lnSpc>
                <a:spcPct val="150000"/>
              </a:lnSpc>
              <a:buSzPct val="100000"/>
              <a:buChar char="•"/>
            </a:pPr>
            <a:r>
              <a:rPr lang="en-US" sz="2000" dirty="0">
                <a:solidFill>
                  <a:srgbClr val="3C3939"/>
                </a:solidFill>
                <a:latin typeface="Roboto" panose="020B0604020202020204" charset="0"/>
                <a:ea typeface="Roboto" panose="020B0604020202020204" charset="0"/>
                <a:cs typeface="Roboto" pitchFamily="34" charset="-120"/>
              </a:rPr>
              <a:t>Truyền dữ liệu sinh hiệu và hình ảnh bệnh án </a:t>
            </a:r>
            <a:r>
              <a:rPr lang="en-US" sz="2000" dirty="0" err="1">
                <a:solidFill>
                  <a:srgbClr val="3C3939"/>
                </a:solidFill>
                <a:latin typeface="Roboto" panose="020B0604020202020204" charset="0"/>
                <a:ea typeface="Roboto" panose="020B0604020202020204" charset="0"/>
                <a:cs typeface="Roboto" pitchFamily="34" charset="-120"/>
              </a:rPr>
              <a:t>theo</a:t>
            </a:r>
            <a:r>
              <a:rPr lang="en-US" sz="2000" dirty="0">
                <a:solidFill>
                  <a:srgbClr val="3C3939"/>
                </a:solidFill>
                <a:latin typeface="Roboto" panose="020B0604020202020204" charset="0"/>
                <a:ea typeface="Roboto" panose="020B0604020202020204" charset="0"/>
                <a:cs typeface="Roboto" pitchFamily="34" charset="-120"/>
              </a:rPr>
              <a:t> </a:t>
            </a:r>
          </a:p>
          <a:p>
            <a:pPr algn="l">
              <a:lnSpc>
                <a:spcPct val="150000"/>
              </a:lnSpc>
              <a:buSzPct val="100000"/>
            </a:pPr>
            <a:r>
              <a:rPr lang="en-US" sz="2000" dirty="0">
                <a:solidFill>
                  <a:srgbClr val="3C3939"/>
                </a:solidFill>
                <a:latin typeface="Roboto" panose="020B0604020202020204" charset="0"/>
                <a:ea typeface="Roboto" panose="020B0604020202020204" charset="0"/>
                <a:cs typeface="Roboto" pitchFamily="34" charset="-120"/>
              </a:rPr>
              <a:t>      thời gian thực.</a:t>
            </a:r>
            <a:endParaRPr lang="en-US" sz="2000" dirty="0">
              <a:latin typeface="Roboto" panose="020B0604020202020204" charset="0"/>
              <a:ea typeface="Roboto" panose="020B0604020202020204" charset="0"/>
            </a:endParaRPr>
          </a:p>
        </p:txBody>
      </p:sp>
      <p:sp>
        <p:nvSpPr>
          <p:cNvPr id="6" name="Text 4"/>
          <p:cNvSpPr/>
          <p:nvPr/>
        </p:nvSpPr>
        <p:spPr>
          <a:xfrm>
            <a:off x="470178" y="3531008"/>
            <a:ext cx="6670834" cy="218480"/>
          </a:xfrm>
          <a:prstGeom prst="rect">
            <a:avLst/>
          </a:prstGeom>
          <a:noFill/>
          <a:ln/>
        </p:spPr>
        <p:txBody>
          <a:bodyPr wrap="none" lIns="0" tIns="0" rIns="0" bIns="0" rtlCol="0" anchor="t"/>
          <a:lstStyle/>
          <a:p>
            <a:pPr marL="342900" indent="-342900" algn="l">
              <a:lnSpc>
                <a:spcPct val="150000"/>
              </a:lnSpc>
              <a:buSzPct val="100000"/>
              <a:buChar char="•"/>
            </a:pPr>
            <a:r>
              <a:rPr lang="en-US" sz="2000" dirty="0">
                <a:solidFill>
                  <a:srgbClr val="3C3939"/>
                </a:solidFill>
                <a:latin typeface="Roboto" panose="020B0604020202020204" charset="0"/>
                <a:ea typeface="Roboto" panose="020B0604020202020204" charset="0"/>
                <a:cs typeface="Roboto" pitchFamily="34" charset="-120"/>
              </a:rPr>
              <a:t>Giảm chuyển viện, tăng an toàn cho bệnh nhân </a:t>
            </a:r>
          </a:p>
          <a:p>
            <a:pPr algn="l">
              <a:lnSpc>
                <a:spcPct val="150000"/>
              </a:lnSpc>
              <a:buSzPct val="100000"/>
            </a:pPr>
            <a:r>
              <a:rPr lang="en-US" sz="2000" dirty="0">
                <a:solidFill>
                  <a:srgbClr val="3C3939"/>
                </a:solidFill>
                <a:latin typeface="Roboto" panose="020B0604020202020204" charset="0"/>
                <a:ea typeface="Roboto" panose="020B0604020202020204" charset="0"/>
                <a:cs typeface="Roboto" pitchFamily="34" charset="-120"/>
              </a:rPr>
              <a:t>      ở tuyến dưới.</a:t>
            </a:r>
            <a:endParaRPr lang="en-US" sz="2000" dirty="0">
              <a:latin typeface="Roboto" panose="020B0604020202020204" charset="0"/>
              <a:ea typeface="Roboto" panose="020B0604020202020204" charset="0"/>
            </a:endParaRPr>
          </a:p>
        </p:txBody>
      </p:sp>
      <p:pic>
        <p:nvPicPr>
          <p:cNvPr id="7" name="Image 0" descr="preencoded.png"/>
          <p:cNvPicPr>
            <a:picLocks noChangeAspect="1"/>
          </p:cNvPicPr>
          <p:nvPr/>
        </p:nvPicPr>
        <p:blipFill>
          <a:blip r:embed="rId3"/>
          <a:stretch>
            <a:fillRect/>
          </a:stretch>
        </p:blipFill>
        <p:spPr>
          <a:xfrm>
            <a:off x="477799" y="4564089"/>
            <a:ext cx="5163264" cy="2969903"/>
          </a:xfrm>
          <a:prstGeom prst="rect">
            <a:avLst/>
          </a:prstGeom>
        </p:spPr>
      </p:pic>
      <p:sp>
        <p:nvSpPr>
          <p:cNvPr id="8" name="Text 5"/>
          <p:cNvSpPr/>
          <p:nvPr/>
        </p:nvSpPr>
        <p:spPr>
          <a:xfrm>
            <a:off x="7489388" y="1143238"/>
            <a:ext cx="2194322" cy="213241"/>
          </a:xfrm>
          <a:prstGeom prst="rect">
            <a:avLst/>
          </a:prstGeom>
          <a:noFill/>
          <a:ln/>
        </p:spPr>
        <p:txBody>
          <a:bodyPr wrap="none" lIns="0" tIns="0" rIns="0" bIns="0" rtlCol="0" anchor="t"/>
          <a:lstStyle/>
          <a:p>
            <a:pPr marL="0" indent="0" algn="l">
              <a:lnSpc>
                <a:spcPts val="1650"/>
              </a:lnSpc>
              <a:buNone/>
            </a:pPr>
            <a:r>
              <a:rPr lang="en-US" sz="2000" dirty="0">
                <a:solidFill>
                  <a:srgbClr val="1B1B27"/>
                </a:solidFill>
                <a:latin typeface="Roboto" panose="020B0604020202020204" charset="0"/>
                <a:ea typeface="Roboto" panose="020B0604020202020204" charset="0"/>
                <a:cs typeface="Raleway" pitchFamily="34" charset="-120"/>
              </a:rPr>
              <a:t>FPT.eHospital (SmartHealth)</a:t>
            </a:r>
            <a:endParaRPr lang="en-US" sz="2000" dirty="0">
              <a:latin typeface="Roboto" panose="020B0604020202020204" charset="0"/>
              <a:ea typeface="Roboto" panose="020B0604020202020204" charset="0"/>
            </a:endParaRPr>
          </a:p>
        </p:txBody>
      </p:sp>
      <p:sp>
        <p:nvSpPr>
          <p:cNvPr id="9" name="Text 6"/>
          <p:cNvSpPr/>
          <p:nvPr/>
        </p:nvSpPr>
        <p:spPr>
          <a:xfrm>
            <a:off x="7489388" y="1458638"/>
            <a:ext cx="6670834" cy="218480"/>
          </a:xfrm>
          <a:prstGeom prst="rect">
            <a:avLst/>
          </a:prstGeom>
          <a:noFill/>
          <a:ln/>
        </p:spPr>
        <p:txBody>
          <a:bodyPr wrap="none" lIns="0" tIns="0" rIns="0" bIns="0" rtlCol="0" anchor="t"/>
          <a:lstStyle/>
          <a:p>
            <a:pPr marL="0" indent="0" algn="l">
              <a:lnSpc>
                <a:spcPct val="150000"/>
              </a:lnSpc>
              <a:buNone/>
            </a:pPr>
            <a:r>
              <a:rPr lang="en-US" sz="2000" dirty="0">
                <a:solidFill>
                  <a:srgbClr val="3C3939"/>
                </a:solidFill>
                <a:latin typeface="Roboto" panose="020B0604020202020204" charset="0"/>
                <a:ea typeface="Roboto" panose="020B0604020202020204" charset="0"/>
                <a:cs typeface="Roboto" pitchFamily="34" charset="-120"/>
              </a:rPr>
              <a:t>Đã triển khai tại khoảng 100 cơ sở y tế lớn như Chợ Rẫy, </a:t>
            </a:r>
          </a:p>
          <a:p>
            <a:pPr marL="0" indent="0" algn="l">
              <a:lnSpc>
                <a:spcPct val="150000"/>
              </a:lnSpc>
              <a:buNone/>
            </a:pPr>
            <a:r>
              <a:rPr lang="en-US" sz="2000" dirty="0">
                <a:solidFill>
                  <a:srgbClr val="3C3939"/>
                </a:solidFill>
                <a:latin typeface="Roboto" panose="020B0604020202020204" charset="0"/>
                <a:ea typeface="Roboto" panose="020B0604020202020204" charset="0"/>
                <a:cs typeface="Roboto" pitchFamily="34" charset="-120"/>
              </a:rPr>
              <a:t>Bạch Mai, VinMec.</a:t>
            </a:r>
            <a:endParaRPr lang="en-US" sz="2000" dirty="0">
              <a:latin typeface="Roboto" panose="020B0604020202020204" charset="0"/>
              <a:ea typeface="Roboto" panose="020B0604020202020204" charset="0"/>
            </a:endParaRPr>
          </a:p>
        </p:txBody>
      </p:sp>
      <p:sp>
        <p:nvSpPr>
          <p:cNvPr id="10" name="Text 7"/>
          <p:cNvSpPr/>
          <p:nvPr/>
        </p:nvSpPr>
        <p:spPr>
          <a:xfrm>
            <a:off x="7481768" y="2576670"/>
            <a:ext cx="6670834" cy="218480"/>
          </a:xfrm>
          <a:prstGeom prst="rect">
            <a:avLst/>
          </a:prstGeom>
          <a:noFill/>
          <a:ln/>
        </p:spPr>
        <p:txBody>
          <a:bodyPr wrap="none" lIns="0" tIns="0" rIns="0" bIns="0" rtlCol="0" anchor="t"/>
          <a:lstStyle/>
          <a:p>
            <a:pPr marL="342900" indent="-342900" algn="l">
              <a:lnSpc>
                <a:spcPct val="150000"/>
              </a:lnSpc>
              <a:buSzPct val="100000"/>
              <a:buChar char="•"/>
            </a:pPr>
            <a:r>
              <a:rPr lang="en-US" sz="2000" dirty="0">
                <a:solidFill>
                  <a:srgbClr val="3C3939"/>
                </a:solidFill>
                <a:latin typeface="Roboto" panose="020B0604020202020204" charset="0"/>
                <a:ea typeface="Roboto" panose="020B0604020202020204" charset="0"/>
                <a:cs typeface="Roboto" pitchFamily="34" charset="-120"/>
              </a:rPr>
              <a:t>Tích hợp cảm biến IoT và thiết bị đeo (wearable) </a:t>
            </a:r>
          </a:p>
          <a:p>
            <a:pPr algn="l">
              <a:lnSpc>
                <a:spcPct val="150000"/>
              </a:lnSpc>
              <a:buSzPct val="100000"/>
            </a:pPr>
            <a:r>
              <a:rPr lang="en-US" sz="2000" dirty="0">
                <a:solidFill>
                  <a:srgbClr val="3C3939"/>
                </a:solidFill>
                <a:latin typeface="Roboto" panose="020B0604020202020204" charset="0"/>
                <a:ea typeface="Roboto" panose="020B0604020202020204" charset="0"/>
                <a:cs typeface="Roboto" pitchFamily="34" charset="-120"/>
              </a:rPr>
              <a:t>      đo nhịp tim, SpO₂.</a:t>
            </a:r>
            <a:endParaRPr lang="en-US" sz="2000" dirty="0">
              <a:latin typeface="Roboto" panose="020B0604020202020204" charset="0"/>
              <a:ea typeface="Roboto" panose="020B0604020202020204" charset="0"/>
            </a:endParaRPr>
          </a:p>
        </p:txBody>
      </p:sp>
      <p:sp>
        <p:nvSpPr>
          <p:cNvPr id="11" name="Text 8"/>
          <p:cNvSpPr/>
          <p:nvPr/>
        </p:nvSpPr>
        <p:spPr>
          <a:xfrm>
            <a:off x="7481768" y="3531008"/>
            <a:ext cx="6670834" cy="218480"/>
          </a:xfrm>
          <a:prstGeom prst="rect">
            <a:avLst/>
          </a:prstGeom>
          <a:noFill/>
          <a:ln/>
        </p:spPr>
        <p:txBody>
          <a:bodyPr wrap="none" lIns="0" tIns="0" rIns="0" bIns="0" rtlCol="0" anchor="t"/>
          <a:lstStyle/>
          <a:p>
            <a:pPr marL="342900" indent="-342900" algn="l">
              <a:lnSpc>
                <a:spcPct val="150000"/>
              </a:lnSpc>
              <a:buSzPct val="100000"/>
              <a:buChar char="•"/>
            </a:pPr>
            <a:r>
              <a:rPr lang="en-US" sz="2000" dirty="0">
                <a:solidFill>
                  <a:srgbClr val="3C3939"/>
                </a:solidFill>
                <a:latin typeface="Roboto" panose="020B0604020202020204" charset="0"/>
                <a:ea typeface="Roboto" panose="020B0604020202020204" charset="0"/>
                <a:cs typeface="Roboto" pitchFamily="34" charset="-120"/>
              </a:rPr>
              <a:t>Đồng bộ dữ liệu vào hồ sơ điện tử, hỗ trợ ra quyết định </a:t>
            </a:r>
          </a:p>
          <a:p>
            <a:pPr algn="l">
              <a:lnSpc>
                <a:spcPct val="150000"/>
              </a:lnSpc>
              <a:buSzPct val="100000"/>
            </a:pPr>
            <a:r>
              <a:rPr lang="en-US" sz="2000" dirty="0">
                <a:solidFill>
                  <a:srgbClr val="3C3939"/>
                </a:solidFill>
                <a:latin typeface="Roboto" panose="020B0604020202020204" charset="0"/>
                <a:ea typeface="Roboto" panose="020B0604020202020204" charset="0"/>
                <a:cs typeface="Roboto" pitchFamily="34" charset="-120"/>
              </a:rPr>
              <a:t>      nhanh chóng.</a:t>
            </a:r>
            <a:endParaRPr lang="en-US" sz="2000" dirty="0">
              <a:latin typeface="Roboto" panose="020B0604020202020204" charset="0"/>
              <a:ea typeface="Roboto" panose="020B0604020202020204" charset="0"/>
            </a:endParaRPr>
          </a:p>
        </p:txBody>
      </p:sp>
      <p:pic>
        <p:nvPicPr>
          <p:cNvPr id="1026" name="Picture 2" descr="FPT.eHospital 2.0 - Hệ thống quản lý bệnh viện thông minh"/>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10039" y="4564089"/>
            <a:ext cx="3628376" cy="296990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TotalTime>
  <Words>1765</Words>
  <Application>Microsoft Office PowerPoint</Application>
  <PresentationFormat>Custom</PresentationFormat>
  <Paragraphs>115</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Roboto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
  <cp:lastModifiedBy>Tung Tran</cp:lastModifiedBy>
  <cp:revision>4</cp:revision>
  <dcterms:created xsi:type="dcterms:W3CDTF">2025-08-04T07:32:59Z</dcterms:created>
  <dcterms:modified xsi:type="dcterms:W3CDTF">2025-08-04T08:55:57Z</dcterms:modified>
</cp:coreProperties>
</file>